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Proxima Nova Semibold"/>
      <p:regular r:id="rId36"/>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ProximaNovaSemibold-bold.fntdata"/><Relationship Id="rId14" Type="http://schemas.openxmlformats.org/officeDocument/2006/relationships/slide" Target="slides/slide9.xml"/><Relationship Id="rId36" Type="http://schemas.openxmlformats.org/officeDocument/2006/relationships/font" Target="fonts/ProximaNovaSemibold-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roximaNova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2c8c659f1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2c8c659f1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3ff09485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73ff09485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429d30ce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429d30ce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429d30ce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7429d30ce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429d30c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7429d30c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429d30ce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7429d30ce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7429d30ce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7429d30ce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73ff09485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73ff09485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429d30ce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429d30ce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429d30ce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429d30ce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7429d30ce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7429d30ce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73ff09485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73ff09485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429d30ce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429d30ce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429d30ce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429d30ce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7429d30ce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7429d30ce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429d30ce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7429d30ce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7429d30ce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7429d30ce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7429d30ce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7429d30ce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429d30ce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429d30ce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73ff09485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73ff09485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3ff09485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3ff09485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3ff09485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3ff09485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7429d30ce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7429d30ce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3ff09485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3ff09485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2a91f4ee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2a91f4ee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3ff09485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3ff09485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algn="r">
              <a:buNone/>
              <a:defRPr sz="1000">
                <a:solidFill>
                  <a:srgbClr val="CCCCCC"/>
                </a:solidFill>
                <a:latin typeface="Proxima Nova"/>
                <a:ea typeface="Proxima Nova"/>
                <a:cs typeface="Proxima Nova"/>
                <a:sym typeface="Proxima Nova"/>
              </a:defRPr>
            </a:lvl1pPr>
            <a:lvl2pPr lvl="1" algn="r">
              <a:buNone/>
              <a:defRPr sz="1000">
                <a:solidFill>
                  <a:srgbClr val="CCCCCC"/>
                </a:solidFill>
                <a:latin typeface="Proxima Nova"/>
                <a:ea typeface="Proxima Nova"/>
                <a:cs typeface="Proxima Nova"/>
                <a:sym typeface="Proxima Nova"/>
              </a:defRPr>
            </a:lvl2pPr>
            <a:lvl3pPr lvl="2" algn="r">
              <a:buNone/>
              <a:defRPr sz="1000">
                <a:solidFill>
                  <a:srgbClr val="CCCCCC"/>
                </a:solidFill>
                <a:latin typeface="Proxima Nova"/>
                <a:ea typeface="Proxima Nova"/>
                <a:cs typeface="Proxima Nova"/>
                <a:sym typeface="Proxima Nova"/>
              </a:defRPr>
            </a:lvl3pPr>
            <a:lvl4pPr lvl="3" algn="r">
              <a:buNone/>
              <a:defRPr sz="1000">
                <a:solidFill>
                  <a:srgbClr val="CCCCCC"/>
                </a:solidFill>
                <a:latin typeface="Proxima Nova"/>
                <a:ea typeface="Proxima Nova"/>
                <a:cs typeface="Proxima Nova"/>
                <a:sym typeface="Proxima Nova"/>
              </a:defRPr>
            </a:lvl4pPr>
            <a:lvl5pPr lvl="4" algn="r">
              <a:buNone/>
              <a:defRPr sz="1000">
                <a:solidFill>
                  <a:srgbClr val="CCCCCC"/>
                </a:solidFill>
                <a:latin typeface="Proxima Nova"/>
                <a:ea typeface="Proxima Nova"/>
                <a:cs typeface="Proxima Nova"/>
                <a:sym typeface="Proxima Nova"/>
              </a:defRPr>
            </a:lvl5pPr>
            <a:lvl6pPr lvl="5" algn="r">
              <a:buNone/>
              <a:defRPr sz="1000">
                <a:solidFill>
                  <a:srgbClr val="CCCCCC"/>
                </a:solidFill>
                <a:latin typeface="Proxima Nova"/>
                <a:ea typeface="Proxima Nova"/>
                <a:cs typeface="Proxima Nova"/>
                <a:sym typeface="Proxima Nova"/>
              </a:defRPr>
            </a:lvl6pPr>
            <a:lvl7pPr lvl="6" algn="r">
              <a:buNone/>
              <a:defRPr sz="1000">
                <a:solidFill>
                  <a:srgbClr val="CCCCCC"/>
                </a:solidFill>
                <a:latin typeface="Proxima Nova"/>
                <a:ea typeface="Proxima Nova"/>
                <a:cs typeface="Proxima Nova"/>
                <a:sym typeface="Proxima Nova"/>
              </a:defRPr>
            </a:lvl7pPr>
            <a:lvl8pPr lvl="7" algn="r">
              <a:buNone/>
              <a:defRPr sz="1000">
                <a:solidFill>
                  <a:srgbClr val="CCCCCC"/>
                </a:solidFill>
                <a:latin typeface="Proxima Nova"/>
                <a:ea typeface="Proxima Nova"/>
                <a:cs typeface="Proxima Nova"/>
                <a:sym typeface="Proxima Nova"/>
              </a:defRPr>
            </a:lvl8pPr>
            <a:lvl9pPr lvl="8"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3"/>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53" name="Google Shape;53;p13"/>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SECTION_HEADER_1">
    <p:bg>
      <p:bgPr>
        <a:solidFill>
          <a:srgbClr val="E23208"/>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algn="r">
              <a:buNone/>
              <a:defRPr sz="1000">
                <a:solidFill>
                  <a:srgbClr val="CCCCCC"/>
                </a:solidFill>
                <a:latin typeface="Proxima Nova"/>
                <a:ea typeface="Proxima Nova"/>
                <a:cs typeface="Proxima Nova"/>
                <a:sym typeface="Proxima Nova"/>
              </a:defRPr>
            </a:lvl1pPr>
            <a:lvl2pPr lvl="1" algn="r">
              <a:buNone/>
              <a:defRPr sz="1000">
                <a:solidFill>
                  <a:srgbClr val="CCCCCC"/>
                </a:solidFill>
                <a:latin typeface="Proxima Nova"/>
                <a:ea typeface="Proxima Nova"/>
                <a:cs typeface="Proxima Nova"/>
                <a:sym typeface="Proxima Nova"/>
              </a:defRPr>
            </a:lvl2pPr>
            <a:lvl3pPr lvl="2" algn="r">
              <a:buNone/>
              <a:defRPr sz="1000">
                <a:solidFill>
                  <a:srgbClr val="CCCCCC"/>
                </a:solidFill>
                <a:latin typeface="Proxima Nova"/>
                <a:ea typeface="Proxima Nova"/>
                <a:cs typeface="Proxima Nova"/>
                <a:sym typeface="Proxima Nova"/>
              </a:defRPr>
            </a:lvl3pPr>
            <a:lvl4pPr lvl="3" algn="r">
              <a:buNone/>
              <a:defRPr sz="1000">
                <a:solidFill>
                  <a:srgbClr val="CCCCCC"/>
                </a:solidFill>
                <a:latin typeface="Proxima Nova"/>
                <a:ea typeface="Proxima Nova"/>
                <a:cs typeface="Proxima Nova"/>
                <a:sym typeface="Proxima Nova"/>
              </a:defRPr>
            </a:lvl4pPr>
            <a:lvl5pPr lvl="4" algn="r">
              <a:buNone/>
              <a:defRPr sz="1000">
                <a:solidFill>
                  <a:srgbClr val="CCCCCC"/>
                </a:solidFill>
                <a:latin typeface="Proxima Nova"/>
                <a:ea typeface="Proxima Nova"/>
                <a:cs typeface="Proxima Nova"/>
                <a:sym typeface="Proxima Nova"/>
              </a:defRPr>
            </a:lvl5pPr>
            <a:lvl6pPr lvl="5" algn="r">
              <a:buNone/>
              <a:defRPr sz="1000">
                <a:solidFill>
                  <a:srgbClr val="CCCCCC"/>
                </a:solidFill>
                <a:latin typeface="Proxima Nova"/>
                <a:ea typeface="Proxima Nova"/>
                <a:cs typeface="Proxima Nova"/>
                <a:sym typeface="Proxima Nova"/>
              </a:defRPr>
            </a:lvl6pPr>
            <a:lvl7pPr lvl="6" algn="r">
              <a:buNone/>
              <a:defRPr sz="1000">
                <a:solidFill>
                  <a:srgbClr val="CCCCCC"/>
                </a:solidFill>
                <a:latin typeface="Proxima Nova"/>
                <a:ea typeface="Proxima Nova"/>
                <a:cs typeface="Proxima Nova"/>
                <a:sym typeface="Proxima Nova"/>
              </a:defRPr>
            </a:lvl7pPr>
            <a:lvl8pPr lvl="7" algn="r">
              <a:buNone/>
              <a:defRPr sz="1000">
                <a:solidFill>
                  <a:srgbClr val="CCCCCC"/>
                </a:solidFill>
                <a:latin typeface="Proxima Nova"/>
                <a:ea typeface="Proxima Nova"/>
                <a:cs typeface="Proxima Nova"/>
                <a:sym typeface="Proxima Nova"/>
              </a:defRPr>
            </a:lvl8pPr>
            <a:lvl9pPr lvl="8"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4"/>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SECTION_HEADER_1_1_1_1">
    <p:bg>
      <p:bgPr>
        <a:solidFill>
          <a:srgbClr val="FFFFFF"/>
        </a:solidFill>
      </p:bgPr>
    </p:bg>
    <p:spTree>
      <p:nvGrpSpPr>
        <p:cNvPr id="57" name="Shape 57"/>
        <p:cNvGrpSpPr/>
        <p:nvPr/>
      </p:nvGrpSpPr>
      <p:grpSpPr>
        <a:xfrm>
          <a:off x="0" y="0"/>
          <a:ext cx="0" cy="0"/>
          <a:chOff x="0" y="0"/>
          <a:chExt cx="0" cy="0"/>
        </a:xfrm>
      </p:grpSpPr>
      <p:sp>
        <p:nvSpPr>
          <p:cNvPr id="58" name="Google Shape;58;p15"/>
          <p:cNvSpPr txBox="1"/>
          <p:nvPr>
            <p:ph idx="12" type="sldNum"/>
          </p:nvPr>
        </p:nvSpPr>
        <p:spPr>
          <a:xfrm>
            <a:off x="7946258" y="4663217"/>
            <a:ext cx="548700" cy="393600"/>
          </a:xfrm>
          <a:prstGeom prst="rect">
            <a:avLst/>
          </a:prstGeom>
        </p:spPr>
        <p:txBody>
          <a:bodyPr anchorCtr="0" anchor="ctr" bIns="91425" lIns="91425" spcFirstLastPara="1" rIns="91425" wrap="square" tIns="91425">
            <a:normAutofit/>
          </a:bodyPr>
          <a:lstStyle>
            <a:lvl1pPr lvl="0" algn="r">
              <a:buNone/>
              <a:defRPr sz="1000">
                <a:solidFill>
                  <a:srgbClr val="CCCCCC"/>
                </a:solidFill>
                <a:latin typeface="Proxima Nova"/>
                <a:ea typeface="Proxima Nova"/>
                <a:cs typeface="Proxima Nova"/>
                <a:sym typeface="Proxima Nova"/>
              </a:defRPr>
            </a:lvl1pPr>
            <a:lvl2pPr lvl="1" algn="r">
              <a:buNone/>
              <a:defRPr sz="1000">
                <a:solidFill>
                  <a:srgbClr val="CCCCCC"/>
                </a:solidFill>
                <a:latin typeface="Proxima Nova"/>
                <a:ea typeface="Proxima Nova"/>
                <a:cs typeface="Proxima Nova"/>
                <a:sym typeface="Proxima Nova"/>
              </a:defRPr>
            </a:lvl2pPr>
            <a:lvl3pPr lvl="2" algn="r">
              <a:buNone/>
              <a:defRPr sz="1000">
                <a:solidFill>
                  <a:srgbClr val="CCCCCC"/>
                </a:solidFill>
                <a:latin typeface="Proxima Nova"/>
                <a:ea typeface="Proxima Nova"/>
                <a:cs typeface="Proxima Nova"/>
                <a:sym typeface="Proxima Nova"/>
              </a:defRPr>
            </a:lvl3pPr>
            <a:lvl4pPr lvl="3" algn="r">
              <a:buNone/>
              <a:defRPr sz="1000">
                <a:solidFill>
                  <a:srgbClr val="CCCCCC"/>
                </a:solidFill>
                <a:latin typeface="Proxima Nova"/>
                <a:ea typeface="Proxima Nova"/>
                <a:cs typeface="Proxima Nova"/>
                <a:sym typeface="Proxima Nova"/>
              </a:defRPr>
            </a:lvl4pPr>
            <a:lvl5pPr lvl="4" algn="r">
              <a:buNone/>
              <a:defRPr sz="1000">
                <a:solidFill>
                  <a:srgbClr val="CCCCCC"/>
                </a:solidFill>
                <a:latin typeface="Proxima Nova"/>
                <a:ea typeface="Proxima Nova"/>
                <a:cs typeface="Proxima Nova"/>
                <a:sym typeface="Proxima Nova"/>
              </a:defRPr>
            </a:lvl5pPr>
            <a:lvl6pPr lvl="5" algn="r">
              <a:buNone/>
              <a:defRPr sz="1000">
                <a:solidFill>
                  <a:srgbClr val="CCCCCC"/>
                </a:solidFill>
                <a:latin typeface="Proxima Nova"/>
                <a:ea typeface="Proxima Nova"/>
                <a:cs typeface="Proxima Nova"/>
                <a:sym typeface="Proxima Nova"/>
              </a:defRPr>
            </a:lvl6pPr>
            <a:lvl7pPr lvl="6" algn="r">
              <a:buNone/>
              <a:defRPr sz="1000">
                <a:solidFill>
                  <a:srgbClr val="CCCCCC"/>
                </a:solidFill>
                <a:latin typeface="Proxima Nova"/>
                <a:ea typeface="Proxima Nova"/>
                <a:cs typeface="Proxima Nova"/>
                <a:sym typeface="Proxima Nova"/>
              </a:defRPr>
            </a:lvl7pPr>
            <a:lvl8pPr lvl="7" algn="r">
              <a:buNone/>
              <a:defRPr sz="1000">
                <a:solidFill>
                  <a:srgbClr val="CCCCCC"/>
                </a:solidFill>
                <a:latin typeface="Proxima Nova"/>
                <a:ea typeface="Proxima Nova"/>
                <a:cs typeface="Proxima Nova"/>
                <a:sym typeface="Proxima Nova"/>
              </a:defRPr>
            </a:lvl8pPr>
            <a:lvl9pPr lvl="8"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jJFQSsjo-N5TtqtxWptLNMOCrGARx9hA/view" TargetMode="Externa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google.com/presentation/u/0/d/1j5gSQScZ3MhUV3w4dfZpt6KsJg0qvicazsQOvRmwIiw/edit" TargetMode="External"/><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google.com/document/d/1mPeXvt3NpiD-PSlWUA-iV0KuNQosGQV7PiV4Zjvzpjc/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ocs.google.com/presentation/d/1cDH77Q5iPWhwutxExXGcuLlxMK09eOryK1bxhTcsQ-U/edit?usp=sharing"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docs.google.com/document/u/0/d/1-vzlD_MgVzi22bnB4Bt40Vpu-5MpGfVfOfSnm6cDN2o/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s://www.figma.com/design/tkC5l5yp8T2wcZ9dH53fMP/%E2%9C%8F%EF%B8%8F-Deals-in-Search?node-id=270-38448&amp;t=r6pMYXDzShvGDHLN-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google.com/presentation/u/0/d/1dvawPuiGJA68392qzB5WVvqSmm-bQ6vngq2stGuLqrM/edit" TargetMode="External"/><Relationship Id="rId4" Type="http://schemas.openxmlformats.org/officeDocument/2006/relationships/hyperlink" Target="https://docs.google.com/presentation/u/0/d/19SE-9cntVmbBl2hjL-Vrorgc2eoB7sO8yHz4EuXuD7g/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3">
            <a:alphaModFix/>
          </a:blip>
          <a:srcRect b="5903" l="0" r="3390" t="5593"/>
          <a:stretch/>
        </p:blipFill>
        <p:spPr>
          <a:xfrm>
            <a:off x="0" y="0"/>
            <a:ext cx="9144000" cy="5143499"/>
          </a:xfrm>
          <a:prstGeom prst="rect">
            <a:avLst/>
          </a:prstGeom>
          <a:noFill/>
          <a:ln>
            <a:noFill/>
          </a:ln>
        </p:spPr>
      </p:pic>
      <p:sp>
        <p:nvSpPr>
          <p:cNvPr id="64" name="Google Shape;64;p16"/>
          <p:cNvSpPr txBox="1"/>
          <p:nvPr/>
        </p:nvSpPr>
        <p:spPr>
          <a:xfrm>
            <a:off x="686000" y="3212725"/>
            <a:ext cx="73365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3F3F3"/>
                </a:solidFill>
                <a:latin typeface="Proxima Nova Semibold"/>
                <a:ea typeface="Proxima Nova Semibold"/>
                <a:cs typeface="Proxima Nova Semibold"/>
                <a:sym typeface="Proxima Nova Semibold"/>
              </a:rPr>
              <a:t>RESEARCH REPORT | JULY 2025 | KELLY PETERSON</a:t>
            </a:r>
            <a:endParaRPr sz="1200">
              <a:solidFill>
                <a:srgbClr val="F3F3F3"/>
              </a:solidFill>
              <a:latin typeface="Proxima Nova Semibold"/>
              <a:ea typeface="Proxima Nova Semibold"/>
              <a:cs typeface="Proxima Nova Semibold"/>
              <a:sym typeface="Proxima Nova Semibold"/>
            </a:endParaRPr>
          </a:p>
        </p:txBody>
      </p:sp>
      <p:pic>
        <p:nvPicPr>
          <p:cNvPr id="65" name="Google Shape;65;p16"/>
          <p:cNvPicPr preferRelativeResize="0"/>
          <p:nvPr/>
        </p:nvPicPr>
        <p:blipFill>
          <a:blip r:embed="rId4">
            <a:alphaModFix/>
          </a:blip>
          <a:stretch>
            <a:fillRect/>
          </a:stretch>
        </p:blipFill>
        <p:spPr>
          <a:xfrm>
            <a:off x="8197751" y="269687"/>
            <a:ext cx="297201" cy="168825"/>
          </a:xfrm>
          <a:prstGeom prst="rect">
            <a:avLst/>
          </a:prstGeom>
          <a:noFill/>
          <a:ln>
            <a:noFill/>
          </a:ln>
        </p:spPr>
      </p:pic>
      <p:sp>
        <p:nvSpPr>
          <p:cNvPr id="66" name="Google Shape;66;p16"/>
          <p:cNvSpPr txBox="1"/>
          <p:nvPr/>
        </p:nvSpPr>
        <p:spPr>
          <a:xfrm>
            <a:off x="609800" y="1537775"/>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FFFFFF"/>
                </a:solidFill>
                <a:latin typeface="Proxima Nova"/>
                <a:ea typeface="Proxima Nova"/>
                <a:cs typeface="Proxima Nova"/>
                <a:sym typeface="Proxima Nova"/>
              </a:rPr>
              <a:t>Optimizing Deals </a:t>
            </a:r>
            <a:endParaRPr sz="44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4400">
                <a:solidFill>
                  <a:srgbClr val="FFFFFF"/>
                </a:solidFill>
                <a:latin typeface="Proxima Nova"/>
                <a:ea typeface="Proxima Nova"/>
                <a:cs typeface="Proxima Nova"/>
                <a:sym typeface="Proxima Nova"/>
              </a:rPr>
              <a:t>Discovery</a:t>
            </a:r>
            <a:endParaRPr sz="4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46" name="Google Shape;146;p25"/>
          <p:cNvSpPr txBox="1"/>
          <p:nvPr/>
        </p:nvSpPr>
        <p:spPr>
          <a:xfrm>
            <a:off x="378225" y="679775"/>
            <a:ext cx="2931900" cy="12900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…OR they are Cx who have a </a:t>
            </a:r>
            <a:r>
              <a:rPr b="1" lang="en" sz="2000">
                <a:solidFill>
                  <a:schemeClr val="dk1"/>
                </a:solidFill>
                <a:latin typeface="Proxima Nova"/>
                <a:ea typeface="Proxima Nova"/>
                <a:cs typeface="Proxima Nova"/>
                <a:sym typeface="Proxima Nova"/>
              </a:rPr>
              <a:t>cuisine</a:t>
            </a:r>
            <a:r>
              <a:rPr b="1" lang="en" sz="2000">
                <a:solidFill>
                  <a:schemeClr val="dk1"/>
                </a:solidFill>
                <a:latin typeface="Proxima Nova"/>
                <a:ea typeface="Proxima Nova"/>
                <a:cs typeface="Proxima Nova"/>
                <a:sym typeface="Proxima Nova"/>
              </a:rPr>
              <a:t> or dish in mind but want to find a deal</a:t>
            </a:r>
            <a:endParaRPr b="1" sz="20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b="1" sz="2000">
              <a:solidFill>
                <a:schemeClr val="dk1"/>
              </a:solidFill>
              <a:latin typeface="Proxima Nova"/>
              <a:ea typeface="Proxima Nova"/>
              <a:cs typeface="Proxima Nova"/>
              <a:sym typeface="Proxima Nova"/>
            </a:endParaRPr>
          </a:p>
        </p:txBody>
      </p:sp>
      <p:sp>
        <p:nvSpPr>
          <p:cNvPr id="147" name="Google Shape;147;p25"/>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48" name="Google Shape;148;p25"/>
          <p:cNvSpPr txBox="1"/>
          <p:nvPr/>
        </p:nvSpPr>
        <p:spPr>
          <a:xfrm>
            <a:off x="4691025" y="1423225"/>
            <a:ext cx="33879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600">
                <a:solidFill>
                  <a:schemeClr val="dk1"/>
                </a:solidFill>
                <a:latin typeface="Proxima Nova"/>
                <a:ea typeface="Proxima Nova"/>
                <a:cs typeface="Proxima Nova"/>
                <a:sym typeface="Proxima Nova"/>
              </a:rPr>
              <a:t>I typically order from places I already know. So ones I know that are close so that my food doesn't get cold. Ones I know we like, ones I know that I do have a lot of issues</a:t>
            </a:r>
            <a:endParaRPr i="1"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i="1"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i="1" sz="1600">
              <a:solidFill>
                <a:schemeClr val="dk1"/>
              </a:solidFill>
              <a:latin typeface="Proxima Nova"/>
              <a:ea typeface="Proxima Nova"/>
              <a:cs typeface="Proxima Nova"/>
              <a:sym typeface="Proxima Nova"/>
            </a:endParaRPr>
          </a:p>
        </p:txBody>
      </p:sp>
      <p:sp>
        <p:nvSpPr>
          <p:cNvPr id="149" name="Google Shape;149;p25"/>
          <p:cNvSpPr txBox="1"/>
          <p:nvPr/>
        </p:nvSpPr>
        <p:spPr>
          <a:xfrm>
            <a:off x="7860700" y="24029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50" name="Google Shape;150;p25"/>
          <p:cNvSpPr txBox="1"/>
          <p:nvPr/>
        </p:nvSpPr>
        <p:spPr>
          <a:xfrm>
            <a:off x="4124850" y="8585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p:nvPr/>
        </p:nvSpPr>
        <p:spPr>
          <a:xfrm>
            <a:off x="0" y="0"/>
            <a:ext cx="9144000" cy="15312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6"/>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Today, deal discovery happens a lot later than we think…</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57" name="Google Shape;157;p26"/>
          <p:cNvSpPr txBox="1"/>
          <p:nvPr/>
        </p:nvSpPr>
        <p:spPr>
          <a:xfrm>
            <a:off x="242875" y="2010975"/>
            <a:ext cx="30000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Almost all of the Cx we spoke to said they most often learn about deals in the cart.  They sometimes like at badges or carousels on the homepage but are not able to get the full picture of a deal there.</a:t>
            </a:r>
            <a:endParaRPr sz="1900">
              <a:latin typeface="Proxima Nova"/>
              <a:ea typeface="Proxima Nova"/>
              <a:cs typeface="Proxima Nova"/>
              <a:sym typeface="Proxima Nova"/>
            </a:endParaRPr>
          </a:p>
        </p:txBody>
      </p:sp>
      <p:pic>
        <p:nvPicPr>
          <p:cNvPr id="158" name="Google Shape;158;p26" title="Cart_build.mp4">
            <a:hlinkClick r:id="rId3"/>
          </p:cNvPr>
          <p:cNvPicPr preferRelativeResize="0"/>
          <p:nvPr/>
        </p:nvPicPr>
        <p:blipFill>
          <a:blip r:embed="rId4">
            <a:alphaModFix/>
          </a:blip>
          <a:stretch>
            <a:fillRect/>
          </a:stretch>
        </p:blipFill>
        <p:spPr>
          <a:xfrm>
            <a:off x="3999950" y="1683600"/>
            <a:ext cx="4991651" cy="280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p:nvPr/>
        </p:nvSpPr>
        <p:spPr>
          <a:xfrm>
            <a:off x="0" y="0"/>
            <a:ext cx="9144000" cy="15312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7"/>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Today pill filters are not that helpful, and a little confusing</a:t>
            </a:r>
            <a:endParaRPr b="1" sz="1200">
              <a:solidFill>
                <a:schemeClr val="accent5"/>
              </a:solidFill>
              <a:latin typeface="Proxima Nova"/>
              <a:ea typeface="Proxima Nova"/>
              <a:cs typeface="Proxima Nova"/>
              <a:sym typeface="Proxima Nova"/>
            </a:endParaRPr>
          </a:p>
        </p:txBody>
      </p:sp>
      <p:sp>
        <p:nvSpPr>
          <p:cNvPr id="165" name="Google Shape;165;p27"/>
          <p:cNvSpPr txBox="1"/>
          <p:nvPr/>
        </p:nvSpPr>
        <p:spPr>
          <a:xfrm>
            <a:off x="178250" y="1783325"/>
            <a:ext cx="44625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A</a:t>
            </a:r>
            <a:r>
              <a:rPr lang="en">
                <a:solidFill>
                  <a:schemeClr val="dk1"/>
                </a:solidFill>
                <a:latin typeface="Proxima Nova"/>
                <a:ea typeface="Proxima Nova"/>
                <a:cs typeface="Proxima Nova"/>
                <a:sym typeface="Proxima Nova"/>
              </a:rPr>
              <a:t>ll of the Cx that we spoke with had </a:t>
            </a:r>
            <a:r>
              <a:rPr b="1" lang="en">
                <a:solidFill>
                  <a:schemeClr val="dk1"/>
                </a:solidFill>
                <a:latin typeface="Proxima Nova"/>
                <a:ea typeface="Proxima Nova"/>
                <a:cs typeface="Proxima Nova"/>
                <a:sym typeface="Proxima Nova"/>
              </a:rPr>
              <a:t>used a pill filter at least once </a:t>
            </a:r>
            <a:r>
              <a:rPr lang="en">
                <a:solidFill>
                  <a:schemeClr val="dk1"/>
                </a:solidFill>
                <a:latin typeface="Proxima Nova"/>
                <a:ea typeface="Proxima Nova"/>
                <a:cs typeface="Proxima Nova"/>
                <a:sym typeface="Proxima Nova"/>
              </a:rPr>
              <a:t>to narrow down their options. </a:t>
            </a:r>
            <a:r>
              <a:rPr lang="en">
                <a:solidFill>
                  <a:schemeClr val="dk1"/>
                </a:solidFill>
                <a:latin typeface="Proxima Nova"/>
                <a:ea typeface="Proxima Nova"/>
                <a:cs typeface="Proxima Nova"/>
                <a:sym typeface="Proxima Nova"/>
              </a:rPr>
              <a:t>A few of the Cx we spoke to </a:t>
            </a:r>
            <a:r>
              <a:rPr b="1" lang="en">
                <a:solidFill>
                  <a:schemeClr val="dk1"/>
                </a:solidFill>
                <a:latin typeface="Proxima Nova"/>
                <a:ea typeface="Proxima Nova"/>
                <a:cs typeface="Proxima Nova"/>
                <a:sym typeface="Proxima Nova"/>
              </a:rPr>
              <a:t>did not realize that you could select more than one pill at a time</a:t>
            </a:r>
            <a:r>
              <a:rPr lang="en">
                <a:solidFill>
                  <a:schemeClr val="dk1"/>
                </a:solidFill>
                <a:latin typeface="Proxima Nova"/>
                <a:ea typeface="Proxima Nova"/>
                <a:cs typeface="Proxima Nova"/>
                <a:sym typeface="Proxima Nova"/>
              </a:rPr>
              <a:t> to narrow down results.  </a:t>
            </a:r>
            <a:endParaRPr sz="1700">
              <a:solidFill>
                <a:schemeClr val="dk1"/>
              </a:solidFill>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u="sng">
                <a:solidFill>
                  <a:schemeClr val="dk1"/>
                </a:solidFill>
                <a:latin typeface="Proxima Nova"/>
                <a:ea typeface="Proxima Nova"/>
                <a:cs typeface="Proxima Nova"/>
                <a:sym typeface="Proxima Nova"/>
              </a:rPr>
              <a:t>Cx had used the following pills:</a:t>
            </a:r>
            <a:endParaRPr u="sng">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Deals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Under 30 mins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DashPass</a:t>
            </a:r>
            <a:endParaRPr sz="1700"/>
          </a:p>
        </p:txBody>
      </p:sp>
      <p:sp>
        <p:nvSpPr>
          <p:cNvPr id="166" name="Google Shape;166;p27"/>
          <p:cNvSpPr txBox="1"/>
          <p:nvPr/>
        </p:nvSpPr>
        <p:spPr>
          <a:xfrm>
            <a:off x="5224425" y="2337625"/>
            <a:ext cx="33879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Once I go to search and click deals, like the amount of poke places is so much and there's like so many different kinds of deals, and then I'll just kind of get lost in here.</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i="1">
              <a:solidFill>
                <a:schemeClr val="dk1"/>
              </a:solidFill>
              <a:latin typeface="Proxima Nova"/>
              <a:ea typeface="Proxima Nova"/>
              <a:cs typeface="Proxima Nova"/>
              <a:sym typeface="Proxima Nova"/>
            </a:endParaRPr>
          </a:p>
        </p:txBody>
      </p:sp>
      <p:sp>
        <p:nvSpPr>
          <p:cNvPr id="167" name="Google Shape;167;p27"/>
          <p:cNvSpPr txBox="1"/>
          <p:nvPr/>
        </p:nvSpPr>
        <p:spPr>
          <a:xfrm>
            <a:off x="8241700" y="33173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68" name="Google Shape;168;p27"/>
          <p:cNvSpPr txBox="1"/>
          <p:nvPr/>
        </p:nvSpPr>
        <p:spPr>
          <a:xfrm>
            <a:off x="4810650" y="17729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p:nvPr/>
        </p:nvSpPr>
        <p:spPr>
          <a:xfrm>
            <a:off x="0" y="0"/>
            <a:ext cx="9144000" cy="1531200"/>
          </a:xfrm>
          <a:prstGeom prst="rect">
            <a:avLst/>
          </a:prstGeom>
          <a:solidFill>
            <a:srgbClr val="17A3A9">
              <a:alpha val="32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8"/>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Discovery experiences should clearly address the top Mx selection criteria of deal seeking Cx</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75" name="Google Shape;175;p28"/>
          <p:cNvSpPr txBox="1"/>
          <p:nvPr/>
        </p:nvSpPr>
        <p:spPr>
          <a:xfrm>
            <a:off x="129625" y="4600350"/>
            <a:ext cx="84849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1100">
                <a:solidFill>
                  <a:schemeClr val="dk2"/>
                </a:solidFill>
                <a:latin typeface="Proxima Nova"/>
                <a:ea typeface="Proxima Nova"/>
                <a:cs typeface="Proxima Nova"/>
                <a:sym typeface="Proxima Nova"/>
              </a:rPr>
              <a:t>*Note these criteria are consistent with research around </a:t>
            </a:r>
            <a:r>
              <a:rPr lang="en" sz="1100" u="sng">
                <a:solidFill>
                  <a:schemeClr val="hlink"/>
                </a:solidFill>
                <a:latin typeface="Proxima Nova"/>
                <a:ea typeface="Proxima Nova"/>
                <a:cs typeface="Proxima Nova"/>
                <a:sym typeface="Proxima Nova"/>
                <a:hlinkClick r:id="rId3"/>
              </a:rPr>
              <a:t>discovery and Mx selection</a:t>
            </a:r>
            <a:endParaRPr baseline="30000" sz="1100">
              <a:solidFill>
                <a:schemeClr val="dk2"/>
              </a:solidFill>
              <a:latin typeface="Proxima Nova"/>
              <a:ea typeface="Proxima Nova"/>
              <a:cs typeface="Proxima Nova"/>
              <a:sym typeface="Proxima Nova"/>
            </a:endParaRPr>
          </a:p>
        </p:txBody>
      </p:sp>
      <p:sp>
        <p:nvSpPr>
          <p:cNvPr id="176" name="Google Shape;176;p28"/>
          <p:cNvSpPr txBox="1"/>
          <p:nvPr/>
        </p:nvSpPr>
        <p:spPr>
          <a:xfrm>
            <a:off x="269875" y="3105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50">
                <a:latin typeface="Proxima Nova"/>
                <a:ea typeface="Proxima Nova"/>
                <a:cs typeface="Proxima Nova"/>
                <a:sym typeface="Proxima Nova"/>
              </a:rPr>
              <a:t>The highest savings available to me</a:t>
            </a:r>
            <a:endParaRPr b="1"/>
          </a:p>
        </p:txBody>
      </p:sp>
      <p:sp>
        <p:nvSpPr>
          <p:cNvPr id="177" name="Google Shape;177;p28"/>
          <p:cNvSpPr txBox="1"/>
          <p:nvPr/>
        </p:nvSpPr>
        <p:spPr>
          <a:xfrm>
            <a:off x="2017881" y="3105075"/>
            <a:ext cx="1728900" cy="12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Proxima Nova"/>
                <a:ea typeface="Proxima Nova"/>
                <a:cs typeface="Proxima Nova"/>
                <a:sym typeface="Proxima Nova"/>
              </a:rPr>
              <a:t>The distance of the Rx/time until delivery</a:t>
            </a:r>
            <a:endParaRPr b="1"/>
          </a:p>
        </p:txBody>
      </p:sp>
      <p:sp>
        <p:nvSpPr>
          <p:cNvPr id="178" name="Google Shape;178;p28"/>
          <p:cNvSpPr txBox="1"/>
          <p:nvPr/>
        </p:nvSpPr>
        <p:spPr>
          <a:xfrm>
            <a:off x="3765888" y="3105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Proxima Nova"/>
                <a:ea typeface="Proxima Nova"/>
                <a:cs typeface="Proxima Nova"/>
                <a:sym typeface="Proxima Nova"/>
              </a:rPr>
              <a:t>The </a:t>
            </a:r>
            <a:r>
              <a:rPr b="1" lang="en" sz="1250">
                <a:latin typeface="Proxima Nova"/>
                <a:ea typeface="Proxima Nova"/>
                <a:cs typeface="Proxima Nova"/>
                <a:sym typeface="Proxima Nova"/>
              </a:rPr>
              <a:t>cuisine</a:t>
            </a:r>
            <a:r>
              <a:rPr b="1" lang="en" sz="1250">
                <a:latin typeface="Proxima Nova"/>
                <a:ea typeface="Proxima Nova"/>
                <a:cs typeface="Proxima Nova"/>
                <a:sym typeface="Proxima Nova"/>
              </a:rPr>
              <a:t> type</a:t>
            </a:r>
            <a:endParaRPr b="1"/>
          </a:p>
        </p:txBody>
      </p:sp>
      <p:sp>
        <p:nvSpPr>
          <p:cNvPr id="179" name="Google Shape;179;p28"/>
          <p:cNvSpPr txBox="1"/>
          <p:nvPr/>
        </p:nvSpPr>
        <p:spPr>
          <a:xfrm>
            <a:off x="5513894" y="3105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Proxima Nova"/>
                <a:ea typeface="Proxima Nova"/>
                <a:cs typeface="Proxima Nova"/>
                <a:sym typeface="Proxima Nova"/>
              </a:rPr>
              <a:t>The images</a:t>
            </a:r>
            <a:endParaRPr b="1"/>
          </a:p>
        </p:txBody>
      </p:sp>
      <p:sp>
        <p:nvSpPr>
          <p:cNvPr id="180" name="Google Shape;180;p28"/>
          <p:cNvSpPr txBox="1"/>
          <p:nvPr/>
        </p:nvSpPr>
        <p:spPr>
          <a:xfrm>
            <a:off x="7261900" y="3105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Proxima Nova"/>
                <a:ea typeface="Proxima Nova"/>
                <a:cs typeface="Proxima Nova"/>
                <a:sym typeface="Proxima Nova"/>
              </a:rPr>
              <a:t>The restaurant quality</a:t>
            </a:r>
            <a:endParaRPr b="1"/>
          </a:p>
        </p:txBody>
      </p:sp>
      <p:pic>
        <p:nvPicPr>
          <p:cNvPr id="181" name="Google Shape;181;p28"/>
          <p:cNvPicPr preferRelativeResize="0"/>
          <p:nvPr/>
        </p:nvPicPr>
        <p:blipFill>
          <a:blip r:embed="rId4">
            <a:alphaModFix/>
          </a:blip>
          <a:stretch>
            <a:fillRect/>
          </a:stretch>
        </p:blipFill>
        <p:spPr>
          <a:xfrm>
            <a:off x="2296000" y="2018200"/>
            <a:ext cx="1001100" cy="1001100"/>
          </a:xfrm>
          <a:prstGeom prst="rect">
            <a:avLst/>
          </a:prstGeom>
          <a:noFill/>
          <a:ln>
            <a:noFill/>
          </a:ln>
        </p:spPr>
      </p:pic>
      <p:pic>
        <p:nvPicPr>
          <p:cNvPr id="182" name="Google Shape;182;p28"/>
          <p:cNvPicPr preferRelativeResize="0"/>
          <p:nvPr/>
        </p:nvPicPr>
        <p:blipFill>
          <a:blip r:embed="rId5">
            <a:alphaModFix/>
          </a:blip>
          <a:stretch>
            <a:fillRect/>
          </a:stretch>
        </p:blipFill>
        <p:spPr>
          <a:xfrm>
            <a:off x="730538" y="2114962"/>
            <a:ext cx="807576" cy="807576"/>
          </a:xfrm>
          <a:prstGeom prst="rect">
            <a:avLst/>
          </a:prstGeom>
          <a:noFill/>
          <a:ln>
            <a:noFill/>
          </a:ln>
        </p:spPr>
      </p:pic>
      <p:pic>
        <p:nvPicPr>
          <p:cNvPr id="183" name="Google Shape;183;p28"/>
          <p:cNvPicPr preferRelativeResize="0"/>
          <p:nvPr/>
        </p:nvPicPr>
        <p:blipFill>
          <a:blip r:embed="rId6">
            <a:alphaModFix/>
          </a:blip>
          <a:stretch>
            <a:fillRect/>
          </a:stretch>
        </p:blipFill>
        <p:spPr>
          <a:xfrm>
            <a:off x="3985675" y="1932425"/>
            <a:ext cx="1172649" cy="1172649"/>
          </a:xfrm>
          <a:prstGeom prst="rect">
            <a:avLst/>
          </a:prstGeom>
          <a:noFill/>
          <a:ln>
            <a:noFill/>
          </a:ln>
        </p:spPr>
      </p:pic>
      <p:pic>
        <p:nvPicPr>
          <p:cNvPr id="184" name="Google Shape;184;p28"/>
          <p:cNvPicPr preferRelativeResize="0"/>
          <p:nvPr/>
        </p:nvPicPr>
        <p:blipFill>
          <a:blip r:embed="rId7">
            <a:alphaModFix/>
          </a:blip>
          <a:stretch>
            <a:fillRect/>
          </a:stretch>
        </p:blipFill>
        <p:spPr>
          <a:xfrm>
            <a:off x="5909625" y="2114962"/>
            <a:ext cx="807576" cy="807576"/>
          </a:xfrm>
          <a:prstGeom prst="rect">
            <a:avLst/>
          </a:prstGeom>
          <a:noFill/>
          <a:ln>
            <a:noFill/>
          </a:ln>
        </p:spPr>
      </p:pic>
      <p:pic>
        <p:nvPicPr>
          <p:cNvPr id="185" name="Google Shape;185;p28"/>
          <p:cNvPicPr preferRelativeResize="0"/>
          <p:nvPr/>
        </p:nvPicPr>
        <p:blipFill>
          <a:blip r:embed="rId8">
            <a:alphaModFix/>
          </a:blip>
          <a:stretch>
            <a:fillRect/>
          </a:stretch>
        </p:blipFill>
        <p:spPr>
          <a:xfrm>
            <a:off x="7699950" y="2092349"/>
            <a:ext cx="852801" cy="852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91" name="Google Shape;191;p29"/>
          <p:cNvSpPr txBox="1"/>
          <p:nvPr/>
        </p:nvSpPr>
        <p:spPr>
          <a:xfrm>
            <a:off x="378225" y="679775"/>
            <a:ext cx="2931900" cy="1290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AI may be the future of deals discovery</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192" name="Google Shape;192;p29"/>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3" name="Google Shape;193;p29"/>
          <p:cNvSpPr txBox="1"/>
          <p:nvPr/>
        </p:nvSpPr>
        <p:spPr>
          <a:xfrm>
            <a:off x="4691025" y="1423225"/>
            <a:ext cx="3387900" cy="225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Proxima Nova"/>
                <a:ea typeface="Proxima Nova"/>
                <a:cs typeface="Proxima Nova"/>
                <a:sym typeface="Proxima Nova"/>
              </a:rPr>
              <a:t>When I don’t know what to order I’ll ask ChatGPT.  I’ll say I want Korean food in zip code X, what should I get on DoorDash.  It will tell me exactly where to go.</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700">
              <a:solidFill>
                <a:schemeClr val="dk1"/>
              </a:solidFill>
              <a:latin typeface="Proxima Nova"/>
              <a:ea typeface="Proxima Nova"/>
              <a:cs typeface="Proxima Nova"/>
              <a:sym typeface="Proxima Nova"/>
            </a:endParaRPr>
          </a:p>
        </p:txBody>
      </p:sp>
      <p:sp>
        <p:nvSpPr>
          <p:cNvPr id="194" name="Google Shape;194;p29"/>
          <p:cNvSpPr txBox="1"/>
          <p:nvPr/>
        </p:nvSpPr>
        <p:spPr>
          <a:xfrm>
            <a:off x="7860700" y="24029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95" name="Google Shape;195;p29"/>
          <p:cNvSpPr txBox="1"/>
          <p:nvPr/>
        </p:nvSpPr>
        <p:spPr>
          <a:xfrm>
            <a:off x="4157075" y="8126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196" name="Google Shape;196;p29"/>
          <p:cNvSpPr txBox="1"/>
          <p:nvPr/>
        </p:nvSpPr>
        <p:spPr>
          <a:xfrm>
            <a:off x="3625575" y="4600350"/>
            <a:ext cx="49890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1100">
                <a:solidFill>
                  <a:schemeClr val="dk2"/>
                </a:solidFill>
                <a:latin typeface="Proxima Nova"/>
                <a:ea typeface="Proxima Nova"/>
                <a:cs typeface="Proxima Nova"/>
                <a:sym typeface="Proxima Nova"/>
              </a:rPr>
              <a:t>Learn more about Cx use of ChatGPT for DoorDash </a:t>
            </a:r>
            <a:r>
              <a:rPr lang="en" sz="1100" u="sng">
                <a:solidFill>
                  <a:schemeClr val="hlink"/>
                </a:solidFill>
                <a:latin typeface="Proxima Nova"/>
                <a:ea typeface="Proxima Nova"/>
                <a:cs typeface="Proxima Nova"/>
                <a:sym typeface="Proxima Nova"/>
                <a:hlinkClick r:id="rId3"/>
              </a:rPr>
              <a:t>here</a:t>
            </a:r>
            <a:endParaRPr baseline="30000" sz="1100">
              <a:solidFill>
                <a:schemeClr val="dk2"/>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p:nvPr/>
        </p:nvSpPr>
        <p:spPr>
          <a:xfrm>
            <a:off x="0" y="0"/>
            <a:ext cx="9144000" cy="15312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30"/>
          <p:cNvSpPr txBox="1"/>
          <p:nvPr/>
        </p:nvSpPr>
        <p:spPr>
          <a:xfrm>
            <a:off x="242875" y="4174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We need to Cx up for success around deal discovery as they transition from “New” to “MAU”</a:t>
            </a:r>
            <a:endParaRPr b="1" sz="1200">
              <a:solidFill>
                <a:schemeClr val="accent5"/>
              </a:solidFill>
              <a:latin typeface="Proxima Nova"/>
              <a:ea typeface="Proxima Nova"/>
              <a:cs typeface="Proxima Nova"/>
              <a:sym typeface="Proxima Nova"/>
            </a:endParaRPr>
          </a:p>
        </p:txBody>
      </p:sp>
      <p:sp>
        <p:nvSpPr>
          <p:cNvPr id="203" name="Google Shape;203;p30"/>
          <p:cNvSpPr txBox="1"/>
          <p:nvPr/>
        </p:nvSpPr>
        <p:spPr>
          <a:xfrm>
            <a:off x="1759225" y="1962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550">
                <a:latin typeface="Proxima Nova"/>
                <a:ea typeface="Proxima Nova"/>
                <a:cs typeface="Proxima Nova"/>
                <a:sym typeface="Proxima Nova"/>
              </a:rPr>
              <a:t>Cx is recruited to DoorDash with lucrative site wide offers</a:t>
            </a:r>
            <a:endParaRPr b="1" sz="1700"/>
          </a:p>
        </p:txBody>
      </p:sp>
      <p:sp>
        <p:nvSpPr>
          <p:cNvPr id="204" name="Google Shape;204;p30"/>
          <p:cNvSpPr txBox="1"/>
          <p:nvPr/>
        </p:nvSpPr>
        <p:spPr>
          <a:xfrm>
            <a:off x="5655875" y="1962075"/>
            <a:ext cx="17289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550">
                <a:latin typeface="Proxima Nova"/>
                <a:ea typeface="Proxima Nova"/>
                <a:cs typeface="Proxima Nova"/>
                <a:sym typeface="Proxima Nova"/>
              </a:rPr>
              <a:t>Unhappy with Mx specific deals provided on DoorDash app</a:t>
            </a:r>
            <a:endParaRPr b="1" sz="1700"/>
          </a:p>
        </p:txBody>
      </p:sp>
      <p:cxnSp>
        <p:nvCxnSpPr>
          <p:cNvPr id="205" name="Google Shape;205;p30"/>
          <p:cNvCxnSpPr/>
          <p:nvPr/>
        </p:nvCxnSpPr>
        <p:spPr>
          <a:xfrm>
            <a:off x="3677700" y="2571250"/>
            <a:ext cx="1788600" cy="19200"/>
          </a:xfrm>
          <a:prstGeom prst="straightConnector1">
            <a:avLst/>
          </a:prstGeom>
          <a:noFill/>
          <a:ln cap="flat" cmpd="sng" w="76200">
            <a:solidFill>
              <a:srgbClr val="17A3A9"/>
            </a:solidFill>
            <a:prstDash val="solid"/>
            <a:round/>
            <a:headEnd len="med" w="med" type="none"/>
            <a:tailEnd len="med" w="med" type="triangle"/>
          </a:ln>
        </p:spPr>
      </p:cxnSp>
      <p:sp>
        <p:nvSpPr>
          <p:cNvPr id="206" name="Google Shape;206;p30"/>
          <p:cNvSpPr txBox="1"/>
          <p:nvPr/>
        </p:nvSpPr>
        <p:spPr>
          <a:xfrm>
            <a:off x="129625" y="4447950"/>
            <a:ext cx="84849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1100">
                <a:solidFill>
                  <a:schemeClr val="dk2"/>
                </a:solidFill>
                <a:latin typeface="Proxima Nova"/>
                <a:ea typeface="Proxima Nova"/>
                <a:cs typeface="Proxima Nova"/>
                <a:sym typeface="Proxima Nova"/>
              </a:rPr>
              <a:t>*Note this is a unique </a:t>
            </a:r>
            <a:r>
              <a:rPr lang="en" sz="1100">
                <a:solidFill>
                  <a:schemeClr val="dk2"/>
                </a:solidFill>
                <a:latin typeface="Proxima Nova"/>
                <a:ea typeface="Proxima Nova"/>
                <a:cs typeface="Proxima Nova"/>
                <a:sym typeface="Proxima Nova"/>
              </a:rPr>
              <a:t>scenario</a:t>
            </a:r>
            <a:r>
              <a:rPr lang="en" sz="1100">
                <a:solidFill>
                  <a:schemeClr val="dk2"/>
                </a:solidFill>
                <a:latin typeface="Proxima Nova"/>
                <a:ea typeface="Proxima Nova"/>
                <a:cs typeface="Proxima Nova"/>
                <a:sym typeface="Proxima Nova"/>
              </a:rPr>
              <a:t> from one respondent who has recently switched from UberEats to DoorDash based on growth team offers</a:t>
            </a:r>
            <a:endParaRPr baseline="30000" sz="1100">
              <a:solidFill>
                <a:schemeClr val="dk2"/>
              </a:solidFill>
              <a:latin typeface="Proxima Nova"/>
              <a:ea typeface="Proxima Nova"/>
              <a:cs typeface="Proxima Nova"/>
              <a:sym typeface="Proxima Nova"/>
            </a:endParaRPr>
          </a:p>
        </p:txBody>
      </p:sp>
      <p:sp>
        <p:nvSpPr>
          <p:cNvPr id="207" name="Google Shape;207;p30"/>
          <p:cNvSpPr txBox="1"/>
          <p:nvPr/>
        </p:nvSpPr>
        <p:spPr>
          <a:xfrm>
            <a:off x="1840950" y="3350700"/>
            <a:ext cx="5462100" cy="692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50">
                <a:latin typeface="Proxima Nova"/>
                <a:ea typeface="Proxima Nova"/>
                <a:cs typeface="Proxima Nova"/>
                <a:sym typeface="Proxima Nova"/>
              </a:rPr>
              <a:t>Cx has been conditioned to think that deals via email are good deals and that deals on the app are not valuable or relevant.</a:t>
            </a:r>
            <a:endParaRPr sz="145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3208"/>
        </a:solidFill>
      </p:bgPr>
    </p:bg>
    <p:spTree>
      <p:nvGrpSpPr>
        <p:cNvPr id="211" name="Shape 211"/>
        <p:cNvGrpSpPr/>
        <p:nvPr/>
      </p:nvGrpSpPr>
      <p:grpSpPr>
        <a:xfrm>
          <a:off x="0" y="0"/>
          <a:ext cx="0" cy="0"/>
          <a:chOff x="0" y="0"/>
          <a:chExt cx="0" cy="0"/>
        </a:xfrm>
      </p:grpSpPr>
      <p:sp>
        <p:nvSpPr>
          <p:cNvPr id="212" name="Google Shape;212;p31"/>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213" name="Google Shape;213;p31"/>
          <p:cNvSpPr txBox="1"/>
          <p:nvPr/>
        </p:nvSpPr>
        <p:spPr>
          <a:xfrm>
            <a:off x="609750" y="18149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roxima Nova"/>
                <a:ea typeface="Proxima Nova"/>
                <a:cs typeface="Proxima Nova"/>
                <a:sym typeface="Proxima Nova"/>
              </a:rPr>
              <a:t>R</a:t>
            </a:r>
            <a:r>
              <a:rPr lang="en" sz="3500">
                <a:solidFill>
                  <a:srgbClr val="FFFFFF"/>
                </a:solidFill>
                <a:latin typeface="Proxima Nova"/>
                <a:ea typeface="Proxima Nova"/>
                <a:cs typeface="Proxima Nova"/>
                <a:sym typeface="Proxima Nova"/>
              </a:rPr>
              <a:t>esearch</a:t>
            </a:r>
            <a:endParaRPr sz="35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3500">
                <a:solidFill>
                  <a:srgbClr val="FFFFFF"/>
                </a:solidFill>
                <a:latin typeface="Proxima Nova"/>
                <a:ea typeface="Proxima Nova"/>
                <a:cs typeface="Proxima Nova"/>
                <a:sym typeface="Proxima Nova"/>
              </a:rPr>
              <a:t>Recommendations </a:t>
            </a:r>
            <a:endParaRPr sz="3500">
              <a:solidFill>
                <a:srgbClr val="FFFFFF"/>
              </a:solidFill>
              <a:latin typeface="Proxima Nova"/>
              <a:ea typeface="Proxima Nova"/>
              <a:cs typeface="Proxima Nova"/>
              <a:sym typeface="Proxima Nova"/>
            </a:endParaRPr>
          </a:p>
        </p:txBody>
      </p:sp>
      <p:pic>
        <p:nvPicPr>
          <p:cNvPr id="214" name="Google Shape;214;p31"/>
          <p:cNvPicPr preferRelativeResize="0"/>
          <p:nvPr/>
        </p:nvPicPr>
        <p:blipFill rotWithShape="1">
          <a:blip r:embed="rId3">
            <a:alphaModFix/>
          </a:blip>
          <a:srcRect b="0" l="60535" r="-1881" t="0"/>
          <a:stretch/>
        </p:blipFill>
        <p:spPr>
          <a:xfrm>
            <a:off x="5953350" y="0"/>
            <a:ext cx="319065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2"/>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A “maximum savings” filter should be the top priority for a cupcake (and should be created before a BOGO filter).</a:t>
            </a:r>
            <a:endParaRPr b="1" sz="2000">
              <a:solidFill>
                <a:schemeClr val="dk1"/>
              </a:solidFill>
              <a:latin typeface="Proxima Nova"/>
              <a:ea typeface="Proxima Nova"/>
              <a:cs typeface="Proxima Nova"/>
              <a:sym typeface="Proxima Nova"/>
            </a:endParaRPr>
          </a:p>
        </p:txBody>
      </p:sp>
      <p:sp>
        <p:nvSpPr>
          <p:cNvPr id="221" name="Google Shape;221;p32"/>
          <p:cNvSpPr txBox="1"/>
          <p:nvPr/>
        </p:nvSpPr>
        <p:spPr>
          <a:xfrm>
            <a:off x="135375" y="1658225"/>
            <a:ext cx="5655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All Cx found the idea of filtering on the highest savings to be the most helpful.  It let’s Cx look for things they find valuable without DoorDash having to assess value.</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 NOT BOGO?</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BOGO is not something that every customer finds relevant.  Not all Cx need to order two meals or find themselves ordering the same meals.  Additionally, this does not solve the major pain point of having to visit a store page to understand a deal.</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IMPORTANT CONSIDERATIONS:</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Results still need to be relevant.  We need to consider factors such as dayparting, average minimum spend, preferred restaurants and cuisines and Mx ratings.  Like anything on the app, a level of personalization is needed to build Cx trust.</a:t>
            </a:r>
            <a:endParaRPr b="1" sz="1300">
              <a:solidFill>
                <a:schemeClr val="dk1"/>
              </a:solidFill>
              <a:latin typeface="Proxima Nova"/>
              <a:ea typeface="Proxima Nova"/>
              <a:cs typeface="Proxima Nova"/>
              <a:sym typeface="Proxima Nova"/>
            </a:endParaRPr>
          </a:p>
        </p:txBody>
      </p:sp>
      <p:pic>
        <p:nvPicPr>
          <p:cNvPr id="222" name="Google Shape;222;p32"/>
          <p:cNvPicPr preferRelativeResize="0"/>
          <p:nvPr/>
        </p:nvPicPr>
        <p:blipFill rotWithShape="1">
          <a:blip r:embed="rId3">
            <a:alphaModFix/>
          </a:blip>
          <a:srcRect b="5490" l="0" r="0" t="0"/>
          <a:stretch/>
        </p:blipFill>
        <p:spPr>
          <a:xfrm>
            <a:off x="6232425" y="3309325"/>
            <a:ext cx="2655575" cy="1180288"/>
          </a:xfrm>
          <a:prstGeom prst="rect">
            <a:avLst/>
          </a:prstGeom>
          <a:noFill/>
          <a:ln cap="flat" cmpd="sng" w="76200">
            <a:solidFill>
              <a:srgbClr val="E23208"/>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3"/>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We should ALWAYS show deal minimums in badges or provide a minimum spend filter.</a:t>
            </a:r>
            <a:endParaRPr b="1" sz="2000">
              <a:solidFill>
                <a:schemeClr val="dk1"/>
              </a:solidFill>
              <a:latin typeface="Proxima Nova"/>
              <a:ea typeface="Proxima Nova"/>
              <a:cs typeface="Proxima Nova"/>
              <a:sym typeface="Proxima Nova"/>
            </a:endParaRPr>
          </a:p>
        </p:txBody>
      </p:sp>
      <p:sp>
        <p:nvSpPr>
          <p:cNvPr id="229" name="Google Shape;229;p33"/>
          <p:cNvSpPr txBox="1"/>
          <p:nvPr/>
        </p:nvSpPr>
        <p:spPr>
          <a:xfrm>
            <a:off x="135375" y="1658225"/>
            <a:ext cx="56559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Cx tend to fall into two camps- those that typically order a lot of food and naturally reach minimums and those that are only ordering for one and have difficulty reaching minimums.  The second group is skeptical of deals with high percentages because they expect there to be a minimum they cannot reach</a:t>
            </a:r>
            <a:r>
              <a:rPr lang="en" sz="1300">
                <a:solidFill>
                  <a:schemeClr val="dk1"/>
                </a:solidFill>
                <a:latin typeface="Proxima Nova"/>
                <a:ea typeface="Proxima Nova"/>
                <a:cs typeface="Proxima Nova"/>
                <a:sym typeface="Proxima Nova"/>
              </a:rPr>
              <a:t>.</a:t>
            </a:r>
            <a:r>
              <a:rPr b="1"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Without it, Cx who are sensitive to store minimums need to visit the store page to find this information.</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IMPORTANT CONSIDERATIONS:</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Ideally results will align with Cx expectations and take daypart into consideration.</a:t>
            </a:r>
            <a:endParaRPr b="1" sz="1300">
              <a:solidFill>
                <a:schemeClr val="dk1"/>
              </a:solidFill>
              <a:latin typeface="Proxima Nova"/>
              <a:ea typeface="Proxima Nova"/>
              <a:cs typeface="Proxima Nova"/>
              <a:sym typeface="Proxima Nova"/>
            </a:endParaRPr>
          </a:p>
        </p:txBody>
      </p:sp>
      <p:pic>
        <p:nvPicPr>
          <p:cNvPr id="230" name="Google Shape;230;p33"/>
          <p:cNvPicPr preferRelativeResize="0"/>
          <p:nvPr/>
        </p:nvPicPr>
        <p:blipFill>
          <a:blip r:embed="rId3">
            <a:alphaModFix/>
          </a:blip>
          <a:stretch>
            <a:fillRect/>
          </a:stretch>
        </p:blipFill>
        <p:spPr>
          <a:xfrm>
            <a:off x="5943675" y="3849275"/>
            <a:ext cx="3047925" cy="838179"/>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4"/>
          <p:cNvSpPr txBox="1"/>
          <p:nvPr/>
        </p:nvSpPr>
        <p:spPr>
          <a:xfrm>
            <a:off x="242875" y="386725"/>
            <a:ext cx="8258400" cy="87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Cx should “regularly” have deals available at their top restaurants</a:t>
            </a:r>
            <a:endParaRPr sz="2000">
              <a:solidFill>
                <a:schemeClr val="dk1"/>
              </a:solidFill>
              <a:latin typeface="Proxima Nova"/>
              <a:ea typeface="Proxima Nova"/>
              <a:cs typeface="Proxima Nova"/>
              <a:sym typeface="Proxima Nova"/>
            </a:endParaRPr>
          </a:p>
        </p:txBody>
      </p:sp>
      <p:sp>
        <p:nvSpPr>
          <p:cNvPr id="237" name="Google Shape;237;p34"/>
          <p:cNvSpPr txBox="1"/>
          <p:nvPr/>
        </p:nvSpPr>
        <p:spPr>
          <a:xfrm>
            <a:off x="135375" y="1810625"/>
            <a:ext cx="5655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We regularly hear from Cx that they </a:t>
            </a:r>
            <a:r>
              <a:rPr b="1" lang="en" sz="1300">
                <a:solidFill>
                  <a:schemeClr val="dk1"/>
                </a:solidFill>
                <a:latin typeface="Proxima Nova"/>
                <a:ea typeface="Proxima Nova"/>
                <a:cs typeface="Proxima Nova"/>
                <a:sym typeface="Proxima Nova"/>
              </a:rPr>
              <a:t>do not see deals at the places where they want to order</a:t>
            </a:r>
            <a:r>
              <a:rPr lang="en" sz="1300">
                <a:solidFill>
                  <a:schemeClr val="dk1"/>
                </a:solidFill>
                <a:latin typeface="Proxima Nova"/>
                <a:ea typeface="Proxima Nova"/>
                <a:cs typeface="Proxima Nova"/>
                <a:sym typeface="Proxima Nova"/>
              </a:rPr>
              <a:t>.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Cx who are coming to DoorDash looking for deals but know what they want to order, they </a:t>
            </a:r>
            <a:r>
              <a:rPr b="1" lang="en" sz="1300">
                <a:solidFill>
                  <a:schemeClr val="dk1"/>
                </a:solidFill>
                <a:latin typeface="Proxima Nova"/>
                <a:ea typeface="Proxima Nova"/>
                <a:cs typeface="Proxima Nova"/>
                <a:sym typeface="Proxima Nova"/>
              </a:rPr>
              <a:t>expect DoorDash to provide deals at their favorite restaurants</a:t>
            </a:r>
            <a:r>
              <a:rPr lang="en" sz="1300">
                <a:solidFill>
                  <a:schemeClr val="dk1"/>
                </a:solidFill>
                <a:latin typeface="Proxima Nova"/>
                <a:ea typeface="Proxima Nova"/>
                <a:cs typeface="Proxima Nova"/>
                <a:sym typeface="Proxima Nova"/>
              </a:rPr>
              <a:t> or want to be able to filter on these restaurants.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WHEN IS THIS HELPFUL IN DISCOVERY?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Cx would want to see Deals at favorite restaurants in scenarios where Cx </a:t>
            </a:r>
            <a:r>
              <a:rPr b="1" lang="en" sz="1300">
                <a:solidFill>
                  <a:schemeClr val="dk1"/>
                </a:solidFill>
                <a:latin typeface="Proxima Nova"/>
                <a:ea typeface="Proxima Nova"/>
                <a:cs typeface="Proxima Nova"/>
                <a:sym typeface="Proxima Nova"/>
              </a:rPr>
              <a:t>search for a specific restaurant or dish but there is not a deal available</a:t>
            </a:r>
            <a:r>
              <a:rPr lang="en" sz="1300">
                <a:solidFill>
                  <a:schemeClr val="dk1"/>
                </a:solidFill>
                <a:latin typeface="Proxima Nova"/>
                <a:ea typeface="Proxima Nova"/>
                <a:cs typeface="Proxima Nova"/>
                <a:sym typeface="Proxima Nova"/>
              </a:rPr>
              <a:t> for that Mx/item.</a:t>
            </a:r>
            <a:endParaRPr b="1" sz="1300">
              <a:solidFill>
                <a:schemeClr val="dk1"/>
              </a:solidFill>
              <a:latin typeface="Proxima Nova"/>
              <a:ea typeface="Proxima Nova"/>
              <a:cs typeface="Proxima Nova"/>
              <a:sym typeface="Proxima Nova"/>
            </a:endParaRPr>
          </a:p>
        </p:txBody>
      </p:sp>
      <p:sp>
        <p:nvSpPr>
          <p:cNvPr id="238" name="Google Shape;238;p34"/>
          <p:cNvSpPr txBox="1"/>
          <p:nvPr/>
        </p:nvSpPr>
        <p:spPr>
          <a:xfrm>
            <a:off x="6275850" y="3464950"/>
            <a:ext cx="25986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i="1" lang="en" sz="1500">
                <a:solidFill>
                  <a:srgbClr val="E23208"/>
                </a:solidFill>
                <a:latin typeface="Proxima Nova"/>
                <a:ea typeface="Proxima Nova"/>
                <a:cs typeface="Proxima Nova"/>
                <a:sym typeface="Proxima Nova"/>
              </a:rPr>
              <a:t>I hearted a restaurant and then nothing happened with it.  I don’t even know where to find it.</a:t>
            </a:r>
            <a:endParaRPr b="1" i="1" sz="1500">
              <a:solidFill>
                <a:schemeClr val="dk1"/>
              </a:solidFill>
              <a:latin typeface="Proxima Nova"/>
              <a:ea typeface="Proxima Nova"/>
              <a:cs typeface="Proxima Nova"/>
              <a:sym typeface="Proxima Nova"/>
            </a:endParaRPr>
          </a:p>
        </p:txBody>
      </p:sp>
      <p:sp>
        <p:nvSpPr>
          <p:cNvPr id="239" name="Google Shape;239;p34"/>
          <p:cNvSpPr txBox="1"/>
          <p:nvPr/>
        </p:nvSpPr>
        <p:spPr>
          <a:xfrm>
            <a:off x="5786625" y="3046900"/>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rgbClr val="E23208"/>
                </a:solidFill>
                <a:latin typeface="Proxima Nova Semibold"/>
                <a:ea typeface="Proxima Nova Semibold"/>
                <a:cs typeface="Proxima Nova Semibold"/>
                <a:sym typeface="Proxima Nova Semibold"/>
              </a:rPr>
              <a:t>“</a:t>
            </a:r>
            <a:endParaRPr sz="8000">
              <a:solidFill>
                <a:srgbClr val="E23208"/>
              </a:solidFill>
              <a:latin typeface="Proxima Nova Semibold"/>
              <a:ea typeface="Proxima Nova Semibold"/>
              <a:cs typeface="Proxima Nova Semibold"/>
              <a:sym typeface="Proxima Nova Semibold"/>
            </a:endParaRPr>
          </a:p>
        </p:txBody>
      </p:sp>
      <p:sp>
        <p:nvSpPr>
          <p:cNvPr id="240" name="Google Shape;240;p34"/>
          <p:cNvSpPr txBox="1"/>
          <p:nvPr/>
        </p:nvSpPr>
        <p:spPr>
          <a:xfrm>
            <a:off x="7690100" y="399907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rgbClr val="E23208"/>
                </a:solidFill>
                <a:latin typeface="Proxima Nova Semibold"/>
                <a:ea typeface="Proxima Nova Semibold"/>
                <a:cs typeface="Proxima Nova Semibold"/>
                <a:sym typeface="Proxima Nova Semibold"/>
              </a:rPr>
              <a:t>”</a:t>
            </a:r>
            <a:endParaRPr sz="8000">
              <a:solidFill>
                <a:srgbClr val="E2320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7"/>
          <p:cNvSpPr/>
          <p:nvPr/>
        </p:nvSpPr>
        <p:spPr>
          <a:xfrm>
            <a:off x="760350" y="1130400"/>
            <a:ext cx="538500" cy="530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1</a:t>
            </a:r>
            <a:endParaRPr b="1" sz="1800">
              <a:solidFill>
                <a:schemeClr val="lt1"/>
              </a:solidFill>
              <a:latin typeface="Proxima Nova"/>
              <a:ea typeface="Proxima Nova"/>
              <a:cs typeface="Proxima Nova"/>
              <a:sym typeface="Proxima Nova"/>
            </a:endParaRPr>
          </a:p>
        </p:txBody>
      </p:sp>
      <p:sp>
        <p:nvSpPr>
          <p:cNvPr id="72" name="Google Shape;72;p17"/>
          <p:cNvSpPr/>
          <p:nvPr/>
        </p:nvSpPr>
        <p:spPr>
          <a:xfrm>
            <a:off x="760350" y="1817850"/>
            <a:ext cx="538500" cy="53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2</a:t>
            </a:r>
            <a:endParaRPr b="1" sz="1800">
              <a:solidFill>
                <a:schemeClr val="lt1"/>
              </a:solidFill>
              <a:latin typeface="Proxima Nova"/>
              <a:ea typeface="Proxima Nova"/>
              <a:cs typeface="Proxima Nova"/>
              <a:sym typeface="Proxima Nova"/>
            </a:endParaRPr>
          </a:p>
        </p:txBody>
      </p:sp>
      <p:sp>
        <p:nvSpPr>
          <p:cNvPr id="73" name="Google Shape;73;p17"/>
          <p:cNvSpPr/>
          <p:nvPr/>
        </p:nvSpPr>
        <p:spPr>
          <a:xfrm>
            <a:off x="760350" y="2505300"/>
            <a:ext cx="538500" cy="530100"/>
          </a:xfrm>
          <a:prstGeom prst="ellipse">
            <a:avLst/>
          </a:prstGeom>
          <a:solidFill>
            <a:srgbClr val="E232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3</a:t>
            </a:r>
            <a:endParaRPr b="1" sz="1800">
              <a:solidFill>
                <a:schemeClr val="lt1"/>
              </a:solidFill>
              <a:latin typeface="Proxima Nova"/>
              <a:ea typeface="Proxima Nova"/>
              <a:cs typeface="Proxima Nova"/>
              <a:sym typeface="Proxima Nova"/>
            </a:endParaRPr>
          </a:p>
        </p:txBody>
      </p:sp>
      <p:sp>
        <p:nvSpPr>
          <p:cNvPr id="74" name="Google Shape;74;p17"/>
          <p:cNvSpPr txBox="1"/>
          <p:nvPr/>
        </p:nvSpPr>
        <p:spPr>
          <a:xfrm>
            <a:off x="1336825" y="1169450"/>
            <a:ext cx="2816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Background &amp; Approach</a:t>
            </a:r>
            <a:endParaRPr>
              <a:solidFill>
                <a:schemeClr val="dk1"/>
              </a:solidFill>
              <a:latin typeface="Proxima Nova Semibold"/>
              <a:ea typeface="Proxima Nova Semibold"/>
              <a:cs typeface="Proxima Nova Semibold"/>
              <a:sym typeface="Proxima Nova Semibold"/>
            </a:endParaRPr>
          </a:p>
        </p:txBody>
      </p:sp>
      <p:sp>
        <p:nvSpPr>
          <p:cNvPr id="75" name="Google Shape;75;p17"/>
          <p:cNvSpPr txBox="1"/>
          <p:nvPr/>
        </p:nvSpPr>
        <p:spPr>
          <a:xfrm>
            <a:off x="1367725" y="1861375"/>
            <a:ext cx="3788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Breaking Down “Discovery”</a:t>
            </a:r>
            <a:endParaRPr>
              <a:solidFill>
                <a:schemeClr val="dk1"/>
              </a:solidFill>
              <a:latin typeface="Proxima Nova Semibold"/>
              <a:ea typeface="Proxima Nova Semibold"/>
              <a:cs typeface="Proxima Nova Semibold"/>
              <a:sym typeface="Proxima Nova Semibold"/>
            </a:endParaRPr>
          </a:p>
        </p:txBody>
      </p:sp>
      <p:sp>
        <p:nvSpPr>
          <p:cNvPr id="76" name="Google Shape;76;p17"/>
          <p:cNvSpPr txBox="1"/>
          <p:nvPr/>
        </p:nvSpPr>
        <p:spPr>
          <a:xfrm>
            <a:off x="1336825" y="2553300"/>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Research Recommendations</a:t>
            </a:r>
            <a:endParaRPr>
              <a:solidFill>
                <a:schemeClr val="dk1"/>
              </a:solidFill>
              <a:latin typeface="Proxima Nova Semibold"/>
              <a:ea typeface="Proxima Nova Semibold"/>
              <a:cs typeface="Proxima Nova Semibold"/>
              <a:sym typeface="Proxima Nova Semibold"/>
            </a:endParaRPr>
          </a:p>
        </p:txBody>
      </p:sp>
      <p:sp>
        <p:nvSpPr>
          <p:cNvPr id="77" name="Google Shape;77;p17"/>
          <p:cNvSpPr/>
          <p:nvPr/>
        </p:nvSpPr>
        <p:spPr>
          <a:xfrm>
            <a:off x="760350" y="3191100"/>
            <a:ext cx="538500" cy="530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4</a:t>
            </a:r>
            <a:endParaRPr b="1" sz="1800">
              <a:solidFill>
                <a:schemeClr val="lt1"/>
              </a:solidFill>
              <a:latin typeface="Proxima Nova"/>
              <a:ea typeface="Proxima Nova"/>
              <a:cs typeface="Proxima Nova"/>
              <a:sym typeface="Proxima Nova"/>
            </a:endParaRPr>
          </a:p>
        </p:txBody>
      </p:sp>
      <p:sp>
        <p:nvSpPr>
          <p:cNvPr id="78" name="Google Shape;78;p17"/>
          <p:cNvSpPr txBox="1"/>
          <p:nvPr/>
        </p:nvSpPr>
        <p:spPr>
          <a:xfrm>
            <a:off x="1413025" y="3239100"/>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Next Steps</a:t>
            </a:r>
            <a:endParaRPr>
              <a:solidFill>
                <a:schemeClr val="dk1"/>
              </a:solidFill>
              <a:latin typeface="Proxima Nova Semibold"/>
              <a:ea typeface="Proxima Nova Semibold"/>
              <a:cs typeface="Proxima Nova Semibold"/>
              <a:sym typeface="Proxima Nova Semibold"/>
            </a:endParaRPr>
          </a:p>
        </p:txBody>
      </p:sp>
      <p:pic>
        <p:nvPicPr>
          <p:cNvPr id="79" name="Google Shape;79;p17"/>
          <p:cNvPicPr preferRelativeResize="0"/>
          <p:nvPr/>
        </p:nvPicPr>
        <p:blipFill>
          <a:blip r:embed="rId3">
            <a:alphaModFix/>
          </a:blip>
          <a:stretch>
            <a:fillRect/>
          </a:stretch>
        </p:blipFill>
        <p:spPr>
          <a:xfrm>
            <a:off x="5715000" y="0"/>
            <a:ext cx="3429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5"/>
          <p:cNvSpPr txBox="1"/>
          <p:nvPr/>
        </p:nvSpPr>
        <p:spPr>
          <a:xfrm>
            <a:off x="242875" y="386725"/>
            <a:ext cx="8258400" cy="87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Top deal recommendations need a reason why</a:t>
            </a:r>
            <a:endParaRPr sz="2000">
              <a:solidFill>
                <a:schemeClr val="dk1"/>
              </a:solidFill>
              <a:latin typeface="Proxima Nova"/>
              <a:ea typeface="Proxima Nova"/>
              <a:cs typeface="Proxima Nova"/>
              <a:sym typeface="Proxima Nova"/>
            </a:endParaRPr>
          </a:p>
        </p:txBody>
      </p:sp>
      <p:sp>
        <p:nvSpPr>
          <p:cNvPr id="247" name="Google Shape;247;p35"/>
          <p:cNvSpPr txBox="1"/>
          <p:nvPr/>
        </p:nvSpPr>
        <p:spPr>
          <a:xfrm>
            <a:off x="135375" y="1810625"/>
            <a:ext cx="5655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While Cx noticed the #1 deal, #2 deal recommendations, they ignored them because they did not know what it meant.</a:t>
            </a:r>
            <a:r>
              <a:rPr lang="en" sz="1300">
                <a:solidFill>
                  <a:schemeClr val="dk1"/>
                </a:solidFill>
                <a:latin typeface="Proxima Nova"/>
                <a:ea typeface="Proxima Nova"/>
                <a:cs typeface="Proxima Nova"/>
                <a:sym typeface="Proxima Nova"/>
              </a:rPr>
              <a:t>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Cx are very skeptical of why we are recommending something to them if it is not a Rx they regularly visit.  We need to have a clear reason why we are recommending a deal, and explain it clearly and simply to Cx.</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HOW DO WE DO THIS</a:t>
            </a:r>
            <a:r>
              <a:rPr b="1" lang="en" sz="1300">
                <a:solidFill>
                  <a:schemeClr val="dk1"/>
                </a:solidFill>
                <a:latin typeface="Proxima Nova"/>
                <a:ea typeface="Proxima Nova"/>
                <a:cs typeface="Proxima Nova"/>
                <a:sym typeface="Proxima Nova"/>
              </a:rPr>
              <a:t>?</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We need to go the extra mile of making it clear it is personalized to them individually, it should not feel </a:t>
            </a:r>
            <a:r>
              <a:rPr lang="en" sz="1300">
                <a:solidFill>
                  <a:schemeClr val="dk1"/>
                </a:solidFill>
                <a:latin typeface="Proxima Nova"/>
                <a:ea typeface="Proxima Nova"/>
                <a:cs typeface="Proxima Nova"/>
                <a:sym typeface="Proxima Nova"/>
              </a:rPr>
              <a:t>auto populated</a:t>
            </a:r>
            <a:r>
              <a:rPr lang="en" sz="1300">
                <a:solidFill>
                  <a:schemeClr val="dk1"/>
                </a:solidFill>
                <a:latin typeface="Proxima Nova"/>
                <a:ea typeface="Proxima Nova"/>
                <a:cs typeface="Proxima Nova"/>
                <a:sym typeface="Proxima Nova"/>
              </a:rPr>
              <a:t>.  See additional insights around personalization needs </a:t>
            </a:r>
            <a:r>
              <a:rPr lang="en" sz="1300" u="sng">
                <a:solidFill>
                  <a:schemeClr val="hlink"/>
                </a:solidFill>
                <a:latin typeface="Proxima Nova"/>
                <a:ea typeface="Proxima Nova"/>
                <a:cs typeface="Proxima Nova"/>
                <a:sym typeface="Proxima Nova"/>
                <a:hlinkClick r:id="rId3"/>
              </a:rPr>
              <a:t>here</a:t>
            </a:r>
            <a:r>
              <a:rPr lang="en" sz="1300">
                <a:solidFill>
                  <a:schemeClr val="dk1"/>
                </a:solidFill>
                <a:latin typeface="Proxima Nova"/>
                <a:ea typeface="Proxima Nova"/>
                <a:cs typeface="Proxima Nova"/>
                <a:sym typeface="Proxima Nova"/>
              </a:rPr>
              <a:t>.</a:t>
            </a:r>
            <a:endParaRPr b="1" sz="1300">
              <a:solidFill>
                <a:schemeClr val="dk1"/>
              </a:solidFill>
              <a:latin typeface="Proxima Nova"/>
              <a:ea typeface="Proxima Nova"/>
              <a:cs typeface="Proxima Nova"/>
              <a:sym typeface="Proxima Nova"/>
            </a:endParaRPr>
          </a:p>
        </p:txBody>
      </p:sp>
      <p:pic>
        <p:nvPicPr>
          <p:cNvPr id="248" name="Google Shape;248;p35"/>
          <p:cNvPicPr preferRelativeResize="0"/>
          <p:nvPr/>
        </p:nvPicPr>
        <p:blipFill>
          <a:blip r:embed="rId4">
            <a:alphaModFix/>
          </a:blip>
          <a:stretch>
            <a:fillRect/>
          </a:stretch>
        </p:blipFill>
        <p:spPr>
          <a:xfrm>
            <a:off x="6098375" y="2572625"/>
            <a:ext cx="2756376" cy="2163075"/>
          </a:xfrm>
          <a:prstGeom prst="rect">
            <a:avLst/>
          </a:prstGeom>
          <a:noFill/>
          <a:ln cap="flat" cmpd="sng" w="76200">
            <a:solidFill>
              <a:srgbClr val="E23208"/>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6"/>
          <p:cNvSpPr txBox="1"/>
          <p:nvPr/>
        </p:nvSpPr>
        <p:spPr>
          <a:xfrm>
            <a:off x="242875" y="464075"/>
            <a:ext cx="8258400" cy="80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Avoid “budgeting” tools</a:t>
            </a:r>
            <a:endParaRPr sz="2000">
              <a:solidFill>
                <a:schemeClr val="dk1"/>
              </a:solidFill>
              <a:latin typeface="Proxima Nova"/>
              <a:ea typeface="Proxima Nova"/>
              <a:cs typeface="Proxima Nova"/>
              <a:sym typeface="Proxima Nova"/>
            </a:endParaRPr>
          </a:p>
        </p:txBody>
      </p:sp>
      <p:sp>
        <p:nvSpPr>
          <p:cNvPr id="255" name="Google Shape;255;p36"/>
          <p:cNvSpPr txBox="1"/>
          <p:nvPr/>
        </p:nvSpPr>
        <p:spPr>
          <a:xfrm>
            <a:off x="135375" y="1810625"/>
            <a:ext cx="56559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Cx get concerned about entering a budget.  They </a:t>
            </a:r>
            <a:r>
              <a:rPr b="1" lang="en" sz="1300">
                <a:solidFill>
                  <a:schemeClr val="dk1"/>
                </a:solidFill>
                <a:latin typeface="Proxima Nova"/>
                <a:ea typeface="Proxima Nova"/>
                <a:cs typeface="Proxima Nova"/>
                <a:sym typeface="Proxima Nova"/>
              </a:rPr>
              <a:t>do not understand the guardrails</a:t>
            </a:r>
            <a:r>
              <a:rPr lang="en" sz="1300">
                <a:solidFill>
                  <a:schemeClr val="dk1"/>
                </a:solidFill>
                <a:latin typeface="Proxima Nova"/>
                <a:ea typeface="Proxima Nova"/>
                <a:cs typeface="Proxima Nova"/>
                <a:sym typeface="Proxima Nova"/>
              </a:rPr>
              <a:t> around the budget (e.g. are fees and taxes included) and are </a:t>
            </a:r>
            <a:r>
              <a:rPr b="1" lang="en" sz="1300">
                <a:solidFill>
                  <a:schemeClr val="dk1"/>
                </a:solidFill>
                <a:latin typeface="Proxima Nova"/>
                <a:ea typeface="Proxima Nova"/>
                <a:cs typeface="Proxima Nova"/>
                <a:sym typeface="Proxima Nova"/>
              </a:rPr>
              <a:t>concerned they will miss out</a:t>
            </a:r>
            <a:r>
              <a:rPr lang="en" sz="1300">
                <a:solidFill>
                  <a:schemeClr val="dk1"/>
                </a:solidFill>
                <a:latin typeface="Proxima Nova"/>
                <a:ea typeface="Proxima Nova"/>
                <a:cs typeface="Proxima Nova"/>
                <a:sym typeface="Proxima Nova"/>
              </a:rPr>
              <a:t> on a really good deal or Rx if they enter a budget.</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HOW CAN WE HELP BUDGET MINDED CX</a:t>
            </a:r>
            <a:r>
              <a:rPr b="1" lang="en" sz="1300">
                <a:solidFill>
                  <a:schemeClr val="dk1"/>
                </a:solidFill>
                <a:latin typeface="Proxima Nova"/>
                <a:ea typeface="Proxima Nova"/>
                <a:cs typeface="Proxima Nova"/>
                <a:sym typeface="Proxima Nova"/>
              </a:rPr>
              <a:t>?</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These Cx are </a:t>
            </a:r>
            <a:r>
              <a:rPr b="1" lang="en" sz="1300">
                <a:solidFill>
                  <a:schemeClr val="dk1"/>
                </a:solidFill>
                <a:latin typeface="Proxima Nova"/>
                <a:ea typeface="Proxima Nova"/>
                <a:cs typeface="Proxima Nova"/>
                <a:sym typeface="Proxima Nova"/>
              </a:rPr>
              <a:t>best served by affordable meals</a:t>
            </a:r>
            <a:r>
              <a:rPr lang="en" sz="1300">
                <a:solidFill>
                  <a:schemeClr val="dk1"/>
                </a:solidFill>
                <a:latin typeface="Proxima Nova"/>
                <a:ea typeface="Proxima Nova"/>
                <a:cs typeface="Proxima Nova"/>
                <a:sym typeface="Proxima Nova"/>
              </a:rPr>
              <a:t> where they can clearly understand the cost of the food, fees and taxes.</a:t>
            </a:r>
            <a:endParaRPr b="1" sz="1300">
              <a:solidFill>
                <a:schemeClr val="dk1"/>
              </a:solidFill>
              <a:latin typeface="Proxima Nova"/>
              <a:ea typeface="Proxima Nova"/>
              <a:cs typeface="Proxima Nova"/>
              <a:sym typeface="Proxima Nova"/>
            </a:endParaRPr>
          </a:p>
        </p:txBody>
      </p:sp>
      <p:pic>
        <p:nvPicPr>
          <p:cNvPr id="256" name="Google Shape;256;p36"/>
          <p:cNvPicPr preferRelativeResize="0"/>
          <p:nvPr/>
        </p:nvPicPr>
        <p:blipFill>
          <a:blip r:embed="rId3">
            <a:alphaModFix/>
          </a:blip>
          <a:stretch>
            <a:fillRect/>
          </a:stretch>
        </p:blipFill>
        <p:spPr>
          <a:xfrm>
            <a:off x="5740625" y="3796325"/>
            <a:ext cx="3193171" cy="1001100"/>
          </a:xfrm>
          <a:prstGeom prst="rect">
            <a:avLst/>
          </a:prstGeom>
          <a:noFill/>
          <a:ln cap="flat" cmpd="sng" w="76200">
            <a:solidFill>
              <a:srgbClr val="E23208"/>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p:nvPr/>
        </p:nvSpPr>
        <p:spPr>
          <a:xfrm>
            <a:off x="0" y="0"/>
            <a:ext cx="9144000" cy="153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7"/>
          <p:cNvSpPr txBox="1"/>
          <p:nvPr/>
        </p:nvSpPr>
        <p:spPr>
          <a:xfrm>
            <a:off x="242875" y="466050"/>
            <a:ext cx="8258400" cy="72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b="1" lang="en" sz="2000">
                <a:solidFill>
                  <a:schemeClr val="dk1"/>
                </a:solidFill>
                <a:latin typeface="Proxima Nova"/>
                <a:ea typeface="Proxima Nova"/>
                <a:cs typeface="Proxima Nova"/>
                <a:sym typeface="Proxima Nova"/>
              </a:rPr>
              <a:t>Avoid the term “value” in filters and search result descriptions</a:t>
            </a:r>
            <a:endParaRPr sz="2000">
              <a:solidFill>
                <a:schemeClr val="dk1"/>
              </a:solidFill>
              <a:latin typeface="Proxima Nova"/>
              <a:ea typeface="Proxima Nova"/>
              <a:cs typeface="Proxima Nova"/>
              <a:sym typeface="Proxima Nova"/>
            </a:endParaRPr>
          </a:p>
        </p:txBody>
      </p:sp>
      <p:sp>
        <p:nvSpPr>
          <p:cNvPr id="263" name="Google Shape;263;p37"/>
          <p:cNvSpPr txBox="1"/>
          <p:nvPr/>
        </p:nvSpPr>
        <p:spPr>
          <a:xfrm>
            <a:off x="135375" y="1810625"/>
            <a:ext cx="56559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WHY?</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Value can mean different things to different Cx, they will not try something they do not understand.  Cx already feel like they have to “test” DoorDash recommendations are correct when </a:t>
            </a:r>
            <a:r>
              <a:rPr lang="en" sz="1300">
                <a:solidFill>
                  <a:schemeClr val="dk1"/>
                </a:solidFill>
                <a:latin typeface="Proxima Nova"/>
                <a:ea typeface="Proxima Nova"/>
                <a:cs typeface="Proxima Nova"/>
                <a:sym typeface="Proxima Nova"/>
              </a:rPr>
              <a:t>descriptions</a:t>
            </a:r>
            <a:r>
              <a:rPr lang="en" sz="1300">
                <a:solidFill>
                  <a:schemeClr val="dk1"/>
                </a:solidFill>
                <a:latin typeface="Proxima Nova"/>
                <a:ea typeface="Proxima Nova"/>
                <a:cs typeface="Proxima Nova"/>
                <a:sym typeface="Proxima Nova"/>
              </a:rPr>
              <a:t> are clear, they are not sure what to do when the descriptions are unclear.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HOW CAN WE ADDRESS VALUE?</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300">
                <a:solidFill>
                  <a:schemeClr val="dk1"/>
                </a:solidFill>
                <a:latin typeface="Proxima Nova"/>
                <a:ea typeface="Proxima Nova"/>
                <a:cs typeface="Proxima Nova"/>
                <a:sym typeface="Proxima Nova"/>
              </a:rPr>
              <a:t>Consider using clearly defined terms in support text in search results.  Explore designs that stand out more to Cx.</a:t>
            </a:r>
            <a:endParaRPr b="1" sz="1300">
              <a:solidFill>
                <a:schemeClr val="dk1"/>
              </a:solidFill>
              <a:latin typeface="Proxima Nova"/>
              <a:ea typeface="Proxima Nova"/>
              <a:cs typeface="Proxima Nova"/>
              <a:sym typeface="Proxima Nova"/>
            </a:endParaRPr>
          </a:p>
        </p:txBody>
      </p:sp>
      <p:pic>
        <p:nvPicPr>
          <p:cNvPr id="264" name="Google Shape;264;p37"/>
          <p:cNvPicPr preferRelativeResize="0"/>
          <p:nvPr/>
        </p:nvPicPr>
        <p:blipFill>
          <a:blip r:embed="rId3">
            <a:alphaModFix/>
          </a:blip>
          <a:stretch>
            <a:fillRect/>
          </a:stretch>
        </p:blipFill>
        <p:spPr>
          <a:xfrm>
            <a:off x="5518275" y="3929375"/>
            <a:ext cx="3257550" cy="723900"/>
          </a:xfrm>
          <a:prstGeom prst="rect">
            <a:avLst/>
          </a:prstGeom>
          <a:noFill/>
          <a:ln cap="flat" cmpd="sng" w="76200">
            <a:solidFill>
              <a:srgbClr val="E23208"/>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p:nvPr/>
        </p:nvSpPr>
        <p:spPr>
          <a:xfrm>
            <a:off x="0" y="0"/>
            <a:ext cx="34956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70" name="Google Shape;270;p38"/>
          <p:cNvSpPr txBox="1"/>
          <p:nvPr/>
        </p:nvSpPr>
        <p:spPr>
          <a:xfrm>
            <a:off x="378225" y="679775"/>
            <a:ext cx="2931900" cy="1290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2000">
                <a:solidFill>
                  <a:schemeClr val="dk1"/>
                </a:solidFill>
                <a:latin typeface="Proxima Nova"/>
                <a:ea typeface="Proxima Nova"/>
                <a:cs typeface="Proxima Nova"/>
                <a:sym typeface="Proxima Nova"/>
              </a:rPr>
              <a:t>Let’s not forget, we will need to educate Cx on their ability to search &amp; filter!</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71" name="Google Shape;271;p38"/>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72" name="Google Shape;272;p38"/>
          <p:cNvSpPr txBox="1"/>
          <p:nvPr/>
        </p:nvSpPr>
        <p:spPr>
          <a:xfrm>
            <a:off x="4691025" y="1423225"/>
            <a:ext cx="3387900" cy="19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Proxima Nova"/>
                <a:ea typeface="Proxima Nova"/>
                <a:cs typeface="Proxima Nova"/>
                <a:sym typeface="Proxima Nova"/>
              </a:rPr>
              <a:t>I wouldn’t even think to search for deals when I am looking for a type of cuisine, you can’t do that today right?</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700">
              <a:solidFill>
                <a:schemeClr val="dk1"/>
              </a:solidFill>
              <a:latin typeface="Proxima Nova"/>
              <a:ea typeface="Proxima Nova"/>
              <a:cs typeface="Proxima Nova"/>
              <a:sym typeface="Proxima Nova"/>
            </a:endParaRPr>
          </a:p>
        </p:txBody>
      </p:sp>
      <p:sp>
        <p:nvSpPr>
          <p:cNvPr id="273" name="Google Shape;273;p38"/>
          <p:cNvSpPr txBox="1"/>
          <p:nvPr/>
        </p:nvSpPr>
        <p:spPr>
          <a:xfrm>
            <a:off x="7860700" y="24029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rgbClr val="E23208"/>
                </a:solidFill>
                <a:latin typeface="Proxima Nova Semibold"/>
                <a:ea typeface="Proxima Nova Semibold"/>
                <a:cs typeface="Proxima Nova Semibold"/>
                <a:sym typeface="Proxima Nova Semibold"/>
              </a:rPr>
              <a:t>”</a:t>
            </a:r>
            <a:endParaRPr sz="8000">
              <a:solidFill>
                <a:srgbClr val="E23208"/>
              </a:solidFill>
            </a:endParaRPr>
          </a:p>
        </p:txBody>
      </p:sp>
      <p:sp>
        <p:nvSpPr>
          <p:cNvPr id="274" name="Google Shape;274;p38"/>
          <p:cNvSpPr txBox="1"/>
          <p:nvPr/>
        </p:nvSpPr>
        <p:spPr>
          <a:xfrm>
            <a:off x="4157075" y="8126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rgbClr val="E23208"/>
                </a:solidFill>
                <a:latin typeface="Proxima Nova Semibold"/>
                <a:ea typeface="Proxima Nova Semibold"/>
                <a:cs typeface="Proxima Nova Semibold"/>
                <a:sym typeface="Proxima Nova Semibold"/>
              </a:rPr>
              <a:t>“</a:t>
            </a:r>
            <a:endParaRPr sz="8000">
              <a:solidFill>
                <a:srgbClr val="E23208"/>
              </a:solidFill>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278" name="Shape 278"/>
        <p:cNvGrpSpPr/>
        <p:nvPr/>
      </p:nvGrpSpPr>
      <p:grpSpPr>
        <a:xfrm>
          <a:off x="0" y="0"/>
          <a:ext cx="0" cy="0"/>
          <a:chOff x="0" y="0"/>
          <a:chExt cx="0" cy="0"/>
        </a:xfrm>
      </p:grpSpPr>
      <p:sp>
        <p:nvSpPr>
          <p:cNvPr id="279" name="Google Shape;279;p39"/>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280" name="Google Shape;280;p39"/>
          <p:cNvSpPr txBox="1"/>
          <p:nvPr/>
        </p:nvSpPr>
        <p:spPr>
          <a:xfrm>
            <a:off x="609750" y="18149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roxima Nova"/>
                <a:ea typeface="Proxima Nova"/>
                <a:cs typeface="Proxima Nova"/>
                <a:sym typeface="Proxima Nova"/>
              </a:rPr>
              <a:t>Next Steps</a:t>
            </a:r>
            <a:endParaRPr sz="3500">
              <a:solidFill>
                <a:srgbClr val="FFFFFF"/>
              </a:solidFill>
              <a:latin typeface="Proxima Nova"/>
              <a:ea typeface="Proxima Nova"/>
              <a:cs typeface="Proxima Nova"/>
              <a:sym typeface="Proxima Nova"/>
            </a:endParaRPr>
          </a:p>
        </p:txBody>
      </p:sp>
      <p:pic>
        <p:nvPicPr>
          <p:cNvPr id="281" name="Google Shape;281;p39"/>
          <p:cNvPicPr preferRelativeResize="0"/>
          <p:nvPr/>
        </p:nvPicPr>
        <p:blipFill rotWithShape="1">
          <a:blip r:embed="rId3">
            <a:alphaModFix/>
          </a:blip>
          <a:srcRect b="0" l="0" r="54553" t="0"/>
          <a:stretch/>
        </p:blipFill>
        <p:spPr>
          <a:xfrm>
            <a:off x="5569550" y="0"/>
            <a:ext cx="3574451" cy="5172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p:nvPr/>
        </p:nvSpPr>
        <p:spPr>
          <a:xfrm>
            <a:off x="0" y="0"/>
            <a:ext cx="9144000" cy="1531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0"/>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First step…cupcake</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88" name="Google Shape;288;p40"/>
          <p:cNvSpPr txBox="1"/>
          <p:nvPr/>
        </p:nvSpPr>
        <p:spPr>
          <a:xfrm>
            <a:off x="560750" y="1894950"/>
            <a:ext cx="82083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8E7CC3"/>
              </a:buClr>
              <a:buSzPts val="1600"/>
              <a:buFont typeface="Proxima Nova"/>
              <a:buAutoNum type="arabicPeriod"/>
            </a:pPr>
            <a:r>
              <a:rPr lang="en" sz="1600">
                <a:solidFill>
                  <a:schemeClr val="dk1"/>
                </a:solidFill>
                <a:latin typeface="Proxima Nova"/>
                <a:ea typeface="Proxima Nova"/>
                <a:cs typeface="Proxima Nova"/>
                <a:sym typeface="Proxima Nova"/>
              </a:rPr>
              <a:t>Design team working on cupcake</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8E7CC3"/>
              </a:buClr>
              <a:buSzPts val="1600"/>
              <a:buFont typeface="Proxima Nova"/>
              <a:buAutoNum type="arabicPeriod"/>
            </a:pPr>
            <a:r>
              <a:rPr lang="en" sz="1600">
                <a:solidFill>
                  <a:schemeClr val="dk1"/>
                </a:solidFill>
                <a:latin typeface="Proxima Nova"/>
                <a:ea typeface="Proxima Nova"/>
                <a:cs typeface="Proxima Nova"/>
                <a:sym typeface="Proxima Nova"/>
              </a:rPr>
              <a:t>UXR to test if cupcake goes “far enough” </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p:nvPr/>
        </p:nvSpPr>
        <p:spPr>
          <a:xfrm>
            <a:off x="0" y="0"/>
            <a:ext cx="9144000" cy="1531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41"/>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Second step</a:t>
            </a:r>
            <a:r>
              <a:rPr b="1" lang="en" sz="2000">
                <a:solidFill>
                  <a:schemeClr val="dk1"/>
                </a:solidFill>
                <a:latin typeface="Proxima Nova"/>
                <a:ea typeface="Proxima Nova"/>
                <a:cs typeface="Proxima Nova"/>
                <a:sym typeface="Proxima Nova"/>
              </a:rPr>
              <a:t>…a better discovery experience overall</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95" name="Google Shape;295;p41"/>
          <p:cNvSpPr txBox="1"/>
          <p:nvPr/>
        </p:nvSpPr>
        <p:spPr>
          <a:xfrm>
            <a:off x="560750" y="1894950"/>
            <a:ext cx="82083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8E7CC3"/>
              </a:buClr>
              <a:buSzPts val="1600"/>
              <a:buFont typeface="Proxima Nova"/>
              <a:buAutoNum type="arabicPeriod"/>
            </a:pPr>
            <a:r>
              <a:rPr lang="en" sz="1600">
                <a:solidFill>
                  <a:schemeClr val="dk1"/>
                </a:solidFill>
                <a:latin typeface="Proxima Nova"/>
                <a:ea typeface="Proxima Nova"/>
                <a:cs typeface="Proxima Nova"/>
                <a:sym typeface="Proxima Nova"/>
              </a:rPr>
              <a:t>Brainstorm session for longer term vision around discovery</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8E7CC3"/>
              </a:buClr>
              <a:buSzPts val="1600"/>
              <a:buFont typeface="Proxima Nova"/>
              <a:buAutoNum type="arabicPeriod"/>
            </a:pPr>
            <a:r>
              <a:rPr lang="en" sz="1600">
                <a:solidFill>
                  <a:schemeClr val="dk1"/>
                </a:solidFill>
                <a:latin typeface="Proxima Nova"/>
                <a:ea typeface="Proxima Nova"/>
                <a:cs typeface="Proxima Nova"/>
                <a:sym typeface="Proxima Nova"/>
              </a:rPr>
              <a:t>Additional research around cart promo experiences and deal </a:t>
            </a:r>
            <a:r>
              <a:rPr lang="en" sz="1600">
                <a:solidFill>
                  <a:schemeClr val="dk1"/>
                </a:solidFill>
                <a:latin typeface="Proxima Nova"/>
                <a:ea typeface="Proxima Nova"/>
                <a:cs typeface="Proxima Nova"/>
                <a:sym typeface="Proxima Nova"/>
              </a:rPr>
              <a:t>personalization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3" name="Shape 83"/>
        <p:cNvGrpSpPr/>
        <p:nvPr/>
      </p:nvGrpSpPr>
      <p:grpSpPr>
        <a:xfrm>
          <a:off x="0" y="0"/>
          <a:ext cx="0" cy="0"/>
          <a:chOff x="0" y="0"/>
          <a:chExt cx="0" cy="0"/>
        </a:xfrm>
      </p:grpSpPr>
      <p:sp>
        <p:nvSpPr>
          <p:cNvPr id="84" name="Google Shape;84;p18"/>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85" name="Google Shape;85;p18"/>
          <p:cNvSpPr txBox="1"/>
          <p:nvPr/>
        </p:nvSpPr>
        <p:spPr>
          <a:xfrm>
            <a:off x="609750" y="21197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Background &amp; </a:t>
            </a:r>
            <a:endParaRPr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Approach</a:t>
            </a:r>
            <a:endParaRPr sz="3500">
              <a:solidFill>
                <a:schemeClr val="lt1"/>
              </a:solidFill>
              <a:latin typeface="Proxima Nova"/>
              <a:ea typeface="Proxima Nova"/>
              <a:cs typeface="Proxima Nova"/>
              <a:sym typeface="Proxima Nova"/>
            </a:endParaRPr>
          </a:p>
        </p:txBody>
      </p:sp>
      <p:pic>
        <p:nvPicPr>
          <p:cNvPr id="86" name="Google Shape;86;p18"/>
          <p:cNvPicPr preferRelativeResize="0"/>
          <p:nvPr/>
        </p:nvPicPr>
        <p:blipFill rotWithShape="1">
          <a:blip r:embed="rId3">
            <a:alphaModFix/>
          </a:blip>
          <a:srcRect b="0" l="57546" r="0" t="0"/>
          <a:stretch/>
        </p:blipFill>
        <p:spPr>
          <a:xfrm>
            <a:off x="5868624" y="0"/>
            <a:ext cx="3275376"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p:nvPr/>
        </p:nvSpPr>
        <p:spPr>
          <a:xfrm>
            <a:off x="0" y="0"/>
            <a:ext cx="45717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9"/>
          <p:cNvSpPr txBox="1"/>
          <p:nvPr/>
        </p:nvSpPr>
        <p:spPr>
          <a:xfrm>
            <a:off x="378225" y="592775"/>
            <a:ext cx="3625800" cy="24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700">
                <a:solidFill>
                  <a:schemeClr val="dk1"/>
                </a:solidFill>
                <a:latin typeface="Proxima Nova"/>
                <a:ea typeface="Proxima Nova"/>
                <a:cs typeface="Proxima Nova"/>
                <a:sym typeface="Proxima Nova"/>
              </a:rPr>
              <a:t>The Cx app is moving to more of a search-first experience to match Cx app intent. The ability to </a:t>
            </a:r>
            <a:r>
              <a:rPr b="1" lang="en" sz="1700">
                <a:solidFill>
                  <a:schemeClr val="dk1"/>
                </a:solidFill>
                <a:latin typeface="Proxima Nova"/>
                <a:ea typeface="Proxima Nova"/>
                <a:cs typeface="Proxima Nova"/>
                <a:sym typeface="Proxima Nova"/>
              </a:rPr>
              <a:t>easily search for and find deals</a:t>
            </a:r>
            <a:r>
              <a:rPr lang="en" sz="1700">
                <a:solidFill>
                  <a:schemeClr val="dk1"/>
                </a:solidFill>
                <a:latin typeface="Proxima Nova"/>
                <a:ea typeface="Proxima Nova"/>
                <a:cs typeface="Proxima Nova"/>
                <a:sym typeface="Proxima Nova"/>
              </a:rPr>
              <a:t> will be critical for price sensitive and deal seeking Cx.  </a:t>
            </a:r>
            <a:endParaRPr baseline="30000" sz="1700">
              <a:solidFill>
                <a:schemeClr val="dk1"/>
              </a:solidFill>
              <a:latin typeface="Proxima Nova"/>
              <a:ea typeface="Proxima Nova"/>
              <a:cs typeface="Proxima Nova"/>
              <a:sym typeface="Proxima Nova"/>
            </a:endParaRPr>
          </a:p>
        </p:txBody>
      </p:sp>
      <p:sp>
        <p:nvSpPr>
          <p:cNvPr id="93" name="Google Shape;93;p19"/>
          <p:cNvSpPr txBox="1"/>
          <p:nvPr/>
        </p:nvSpPr>
        <p:spPr>
          <a:xfrm>
            <a:off x="5060800" y="592775"/>
            <a:ext cx="3625800" cy="31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Proxima Nova"/>
                <a:ea typeface="Proxima Nova"/>
                <a:cs typeface="Proxima Nova"/>
                <a:sym typeface="Proxima Nova"/>
              </a:rPr>
              <a:t>This research aims to understand the </a:t>
            </a:r>
            <a:r>
              <a:rPr b="1" lang="en" sz="1700">
                <a:solidFill>
                  <a:schemeClr val="dk1"/>
                </a:solidFill>
                <a:latin typeface="Proxima Nova"/>
                <a:ea typeface="Proxima Nova"/>
                <a:cs typeface="Proxima Nova"/>
                <a:sym typeface="Proxima Nova"/>
              </a:rPr>
              <a:t>preferred discovery pathways</a:t>
            </a:r>
            <a:r>
              <a:rPr lang="en" sz="1700">
                <a:solidFill>
                  <a:schemeClr val="dk1"/>
                </a:solidFill>
                <a:latin typeface="Proxima Nova"/>
                <a:ea typeface="Proxima Nova"/>
                <a:cs typeface="Proxima Nova"/>
                <a:sym typeface="Proxima Nova"/>
              </a:rPr>
              <a:t> and</a:t>
            </a:r>
            <a:r>
              <a:rPr b="1" lang="en" sz="1700">
                <a:solidFill>
                  <a:schemeClr val="dk1"/>
                </a:solidFill>
                <a:latin typeface="Proxima Nova"/>
                <a:ea typeface="Proxima Nova"/>
                <a:cs typeface="Proxima Nova"/>
                <a:sym typeface="Proxima Nova"/>
              </a:rPr>
              <a:t> ideal tools</a:t>
            </a:r>
            <a:r>
              <a:rPr lang="en" sz="1700">
                <a:solidFill>
                  <a:schemeClr val="dk1"/>
                </a:solidFill>
                <a:latin typeface="Proxima Nova"/>
                <a:ea typeface="Proxima Nova"/>
                <a:cs typeface="Proxima Nova"/>
                <a:sym typeface="Proxima Nova"/>
              </a:rPr>
              <a:t> to help Cx </a:t>
            </a:r>
            <a:r>
              <a:rPr b="1" lang="en" sz="1700">
                <a:solidFill>
                  <a:schemeClr val="dk1"/>
                </a:solidFill>
                <a:latin typeface="Proxima Nova"/>
                <a:ea typeface="Proxima Nova"/>
                <a:cs typeface="Proxima Nova"/>
                <a:sym typeface="Proxima Nova"/>
              </a:rPr>
              <a:t>find deals faster and encourage conversion</a:t>
            </a:r>
            <a:r>
              <a:rPr lang="en" sz="1700">
                <a:solidFill>
                  <a:schemeClr val="dk1"/>
                </a:solidFill>
                <a:latin typeface="Proxima Nova"/>
                <a:ea typeface="Proxima Nova"/>
                <a:cs typeface="Proxima Nova"/>
                <a:sym typeface="Proxima Nova"/>
              </a:rPr>
              <a:t>.</a:t>
            </a:r>
            <a:endParaRPr baseline="30000" sz="17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1500">
              <a:solidFill>
                <a:schemeClr val="dk1"/>
              </a:solidFill>
              <a:latin typeface="Proxima Nova"/>
              <a:ea typeface="Proxima Nova"/>
              <a:cs typeface="Proxima Nova"/>
              <a:sym typeface="Proxima Nova"/>
            </a:endParaRPr>
          </a:p>
        </p:txBody>
      </p:sp>
      <p:pic>
        <p:nvPicPr>
          <p:cNvPr id="94" name="Google Shape;94;p19"/>
          <p:cNvPicPr preferRelativeResize="0"/>
          <p:nvPr/>
        </p:nvPicPr>
        <p:blipFill>
          <a:blip r:embed="rId3">
            <a:alphaModFix/>
          </a:blip>
          <a:stretch>
            <a:fillRect/>
          </a:stretch>
        </p:blipFill>
        <p:spPr>
          <a:xfrm>
            <a:off x="1366750" y="2662675"/>
            <a:ext cx="1838201" cy="1838226"/>
          </a:xfrm>
          <a:prstGeom prst="rect">
            <a:avLst/>
          </a:prstGeom>
          <a:noFill/>
          <a:ln>
            <a:noFill/>
          </a:ln>
        </p:spPr>
      </p:pic>
      <p:pic>
        <p:nvPicPr>
          <p:cNvPr id="95" name="Google Shape;95;p19"/>
          <p:cNvPicPr preferRelativeResize="0"/>
          <p:nvPr/>
        </p:nvPicPr>
        <p:blipFill>
          <a:blip r:embed="rId4">
            <a:alphaModFix/>
          </a:blip>
          <a:stretch>
            <a:fillRect/>
          </a:stretch>
        </p:blipFill>
        <p:spPr>
          <a:xfrm>
            <a:off x="6014613" y="2834575"/>
            <a:ext cx="1718173" cy="1718173"/>
          </a:xfrm>
          <a:prstGeom prst="rect">
            <a:avLst/>
          </a:prstGeom>
          <a:noFill/>
          <a:ln>
            <a:noFill/>
          </a:ln>
        </p:spPr>
      </p:pic>
      <p:sp>
        <p:nvSpPr>
          <p:cNvPr id="96" name="Google Shape;96;p19"/>
          <p:cNvSpPr txBox="1"/>
          <p:nvPr/>
        </p:nvSpPr>
        <p:spPr>
          <a:xfrm>
            <a:off x="330450" y="4827450"/>
            <a:ext cx="3916500" cy="20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aseline="30000" lang="en" sz="900">
                <a:solidFill>
                  <a:schemeClr val="dk2"/>
                </a:solidFill>
                <a:latin typeface="Proxima Nova"/>
                <a:ea typeface="Proxima Nova"/>
                <a:cs typeface="Proxima Nova"/>
                <a:sym typeface="Proxima Nova"/>
              </a:rPr>
              <a:t>1 </a:t>
            </a:r>
            <a:r>
              <a:rPr lang="en" sz="700">
                <a:solidFill>
                  <a:schemeClr val="dk2"/>
                </a:solidFill>
                <a:latin typeface="Proxima Nova"/>
                <a:ea typeface="Proxima Nova"/>
                <a:cs typeface="Proxima Nova"/>
                <a:sym typeface="Proxima Nova"/>
              </a:rPr>
              <a:t>Making Decisions on DoorDash is Too Difficult for Cx, Grace Fletcher De Niear, May 2025</a:t>
            </a:r>
            <a:endParaRPr baseline="30000" sz="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p:nvPr/>
        </p:nvSpPr>
        <p:spPr>
          <a:xfrm>
            <a:off x="0" y="0"/>
            <a:ext cx="45717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20"/>
          <p:cNvSpPr txBox="1"/>
          <p:nvPr/>
        </p:nvSpPr>
        <p:spPr>
          <a:xfrm>
            <a:off x="378225" y="679775"/>
            <a:ext cx="3887400" cy="24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The</a:t>
            </a:r>
            <a:r>
              <a:rPr lang="en" sz="1800">
                <a:solidFill>
                  <a:schemeClr val="dk1"/>
                </a:solidFill>
                <a:latin typeface="Proxima Nova"/>
                <a:ea typeface="Proxima Nova"/>
                <a:cs typeface="Proxima Nova"/>
                <a:sym typeface="Proxima Nova"/>
              </a:rPr>
              <a:t> research was anchored around </a:t>
            </a:r>
            <a:r>
              <a:rPr b="1" lang="en" sz="1800">
                <a:solidFill>
                  <a:schemeClr val="dk1"/>
                </a:solidFill>
                <a:latin typeface="Proxima Nova"/>
                <a:ea typeface="Proxima Nova"/>
                <a:cs typeface="Proxima Nova"/>
                <a:sym typeface="Proxima Nova"/>
              </a:rPr>
              <a:t>three overarching questions</a:t>
            </a:r>
            <a:r>
              <a:rPr lang="en" sz="1800">
                <a:solidFill>
                  <a:schemeClr val="dk1"/>
                </a:solidFill>
                <a:latin typeface="Proxima Nova"/>
                <a:ea typeface="Proxima Nova"/>
                <a:cs typeface="Proxima Nova"/>
                <a:sym typeface="Proxima Nova"/>
              </a:rPr>
              <a:t>:</a:t>
            </a:r>
            <a:endParaRPr sz="2000">
              <a:solidFill>
                <a:schemeClr val="dk1"/>
              </a:solidFill>
              <a:latin typeface="Proxima Nova"/>
              <a:ea typeface="Proxima Nova"/>
              <a:cs typeface="Proxima Nova"/>
              <a:sym typeface="Proxima Nova"/>
            </a:endParaRPr>
          </a:p>
        </p:txBody>
      </p:sp>
      <p:sp>
        <p:nvSpPr>
          <p:cNvPr id="103" name="Google Shape;103;p20"/>
          <p:cNvSpPr txBox="1"/>
          <p:nvPr/>
        </p:nvSpPr>
        <p:spPr>
          <a:xfrm>
            <a:off x="5060800" y="755975"/>
            <a:ext cx="3669000" cy="138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To address this w</a:t>
            </a:r>
            <a:r>
              <a:rPr lang="en" sz="1800">
                <a:solidFill>
                  <a:schemeClr val="dk1"/>
                </a:solidFill>
                <a:latin typeface="Proxima Nova"/>
                <a:ea typeface="Proxima Nova"/>
                <a:cs typeface="Proxima Nova"/>
                <a:sym typeface="Proxima Nova"/>
              </a:rPr>
              <a:t>e conducted six 45-minute, one-on-one</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Zoom </a:t>
            </a:r>
            <a:r>
              <a:rPr b="1" lang="en" sz="1800">
                <a:solidFill>
                  <a:schemeClr val="dk1"/>
                </a:solidFill>
                <a:latin typeface="Proxima Nova"/>
                <a:ea typeface="Proxima Nova"/>
                <a:cs typeface="Proxima Nova"/>
                <a:sym typeface="Proxima Nova"/>
              </a:rPr>
              <a:t>interviews</a:t>
            </a:r>
            <a:r>
              <a:rPr lang="en" sz="1800">
                <a:solidFill>
                  <a:schemeClr val="dk1"/>
                </a:solidFill>
                <a:latin typeface="Proxima Nova"/>
                <a:ea typeface="Proxima Nova"/>
                <a:cs typeface="Proxima Nova"/>
                <a:sym typeface="Proxima Nova"/>
              </a:rPr>
              <a:t> with a mix of deal seeking Cx. Each session included exposure to potential search filters and results.</a:t>
            </a:r>
            <a:endParaRPr baseline="30000"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p:txBody>
      </p:sp>
      <p:pic>
        <p:nvPicPr>
          <p:cNvPr id="104" name="Google Shape;104;p20"/>
          <p:cNvPicPr preferRelativeResize="0"/>
          <p:nvPr/>
        </p:nvPicPr>
        <p:blipFill>
          <a:blip r:embed="rId3">
            <a:alphaModFix/>
          </a:blip>
          <a:stretch>
            <a:fillRect/>
          </a:stretch>
        </p:blipFill>
        <p:spPr>
          <a:xfrm>
            <a:off x="6027150" y="3131575"/>
            <a:ext cx="1736275" cy="1736275"/>
          </a:xfrm>
          <a:prstGeom prst="rect">
            <a:avLst/>
          </a:prstGeom>
          <a:noFill/>
          <a:ln>
            <a:noFill/>
          </a:ln>
        </p:spPr>
      </p:pic>
      <p:sp>
        <p:nvSpPr>
          <p:cNvPr id="105" name="Google Shape;105;p20"/>
          <p:cNvSpPr txBox="1"/>
          <p:nvPr/>
        </p:nvSpPr>
        <p:spPr>
          <a:xfrm>
            <a:off x="582675" y="1822200"/>
            <a:ext cx="3478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1"/>
                </a:solidFill>
                <a:latin typeface="Proxima Nova"/>
                <a:ea typeface="Proxima Nova"/>
                <a:cs typeface="Proxima Nova"/>
                <a:sym typeface="Proxima Nova"/>
              </a:rPr>
              <a:t>What are the pain points in the current deal discovery experience today</a:t>
            </a:r>
            <a:r>
              <a:rPr i="1" lang="en" sz="1500">
                <a:solidFill>
                  <a:schemeClr val="dk1"/>
                </a:solidFill>
                <a:latin typeface="Proxima Nova"/>
                <a:ea typeface="Proxima Nova"/>
                <a:cs typeface="Proxima Nova"/>
                <a:sym typeface="Proxima Nova"/>
              </a:rPr>
              <a:t>?</a:t>
            </a:r>
            <a:endParaRPr i="1"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sz="1500">
                <a:solidFill>
                  <a:schemeClr val="dk1"/>
                </a:solidFill>
                <a:latin typeface="Proxima Nova"/>
                <a:ea typeface="Proxima Nova"/>
                <a:cs typeface="Proxima Nova"/>
                <a:sym typeface="Proxima Nova"/>
              </a:rPr>
              <a:t>What is the ideal deal discovery experience for Cx?</a:t>
            </a:r>
            <a:endParaRPr i="1"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sz="1500">
                <a:solidFill>
                  <a:schemeClr val="dk1"/>
                </a:solidFill>
                <a:latin typeface="Proxima Nova"/>
                <a:ea typeface="Proxima Nova"/>
                <a:cs typeface="Proxima Nova"/>
                <a:sym typeface="Proxima Nova"/>
              </a:rPr>
              <a:t>What tools would be helpful to narrow down search results?</a:t>
            </a:r>
            <a:endParaRPr i="1" sz="1500">
              <a:solidFill>
                <a:schemeClr val="dk1"/>
              </a:solidFill>
              <a:latin typeface="Proxima Nova"/>
              <a:ea typeface="Proxima Nova"/>
              <a:cs typeface="Proxima Nova"/>
              <a:sym typeface="Proxima Nova"/>
            </a:endParaRPr>
          </a:p>
        </p:txBody>
      </p:sp>
      <p:sp>
        <p:nvSpPr>
          <p:cNvPr id="106" name="Google Shape;106;p20"/>
          <p:cNvSpPr txBox="1"/>
          <p:nvPr/>
        </p:nvSpPr>
        <p:spPr>
          <a:xfrm>
            <a:off x="107500" y="4394700"/>
            <a:ext cx="2145300" cy="59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u="sng">
                <a:solidFill>
                  <a:schemeClr val="hlink"/>
                </a:solidFill>
                <a:latin typeface="Proxima Nova"/>
                <a:ea typeface="Proxima Nova"/>
                <a:cs typeface="Proxima Nova"/>
                <a:sym typeface="Proxima Nova"/>
                <a:hlinkClick r:id="rId4"/>
              </a:rPr>
              <a:t>Link to research brief</a:t>
            </a:r>
            <a:endParaRPr b="1">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10" name="Shape 110"/>
        <p:cNvGrpSpPr/>
        <p:nvPr/>
      </p:nvGrpSpPr>
      <p:grpSpPr>
        <a:xfrm>
          <a:off x="0" y="0"/>
          <a:ext cx="0" cy="0"/>
          <a:chOff x="0" y="0"/>
          <a:chExt cx="0" cy="0"/>
        </a:xfrm>
      </p:grpSpPr>
      <p:sp>
        <p:nvSpPr>
          <p:cNvPr id="111" name="Google Shape;111;p21"/>
          <p:cNvSpPr/>
          <p:nvPr/>
        </p:nvSpPr>
        <p:spPr>
          <a:xfrm>
            <a:off x="0" y="0"/>
            <a:ext cx="2591100" cy="8799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1"/>
          <p:cNvSpPr txBox="1"/>
          <p:nvPr/>
        </p:nvSpPr>
        <p:spPr>
          <a:xfrm>
            <a:off x="107500" y="159575"/>
            <a:ext cx="2145300" cy="59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Concepts</a:t>
            </a:r>
            <a:endParaRPr b="1" sz="2000">
              <a:solidFill>
                <a:schemeClr val="dk1"/>
              </a:solidFill>
              <a:latin typeface="Proxima Nova"/>
              <a:ea typeface="Proxima Nova"/>
              <a:cs typeface="Proxima Nova"/>
              <a:sym typeface="Proxima Nova"/>
            </a:endParaRPr>
          </a:p>
        </p:txBody>
      </p:sp>
      <p:pic>
        <p:nvPicPr>
          <p:cNvPr id="113" name="Google Shape;113;p21"/>
          <p:cNvPicPr preferRelativeResize="0"/>
          <p:nvPr/>
        </p:nvPicPr>
        <p:blipFill rotWithShape="1">
          <a:blip r:embed="rId3">
            <a:alphaModFix/>
          </a:blip>
          <a:srcRect b="56782" l="0" r="0" t="0"/>
          <a:stretch/>
        </p:blipFill>
        <p:spPr>
          <a:xfrm>
            <a:off x="1902842" y="176488"/>
            <a:ext cx="1827075" cy="4568202"/>
          </a:xfrm>
          <a:prstGeom prst="rect">
            <a:avLst/>
          </a:prstGeom>
          <a:noFill/>
          <a:ln>
            <a:noFill/>
          </a:ln>
        </p:spPr>
      </p:pic>
      <p:pic>
        <p:nvPicPr>
          <p:cNvPr id="114" name="Google Shape;114;p21"/>
          <p:cNvPicPr preferRelativeResize="0"/>
          <p:nvPr/>
        </p:nvPicPr>
        <p:blipFill rotWithShape="1">
          <a:blip r:embed="rId3">
            <a:alphaModFix/>
          </a:blip>
          <a:srcRect b="50367" l="0" r="0" t="0"/>
          <a:stretch/>
        </p:blipFill>
        <p:spPr>
          <a:xfrm>
            <a:off x="3863167" y="159563"/>
            <a:ext cx="1579075" cy="4534374"/>
          </a:xfrm>
          <a:prstGeom prst="rect">
            <a:avLst/>
          </a:prstGeom>
          <a:noFill/>
          <a:ln>
            <a:noFill/>
          </a:ln>
        </p:spPr>
      </p:pic>
      <p:pic>
        <p:nvPicPr>
          <p:cNvPr id="115" name="Google Shape;115;p21"/>
          <p:cNvPicPr preferRelativeResize="0"/>
          <p:nvPr/>
        </p:nvPicPr>
        <p:blipFill>
          <a:blip r:embed="rId4">
            <a:alphaModFix/>
          </a:blip>
          <a:stretch>
            <a:fillRect/>
          </a:stretch>
        </p:blipFill>
        <p:spPr>
          <a:xfrm>
            <a:off x="5575492" y="152400"/>
            <a:ext cx="1665666" cy="4838702"/>
          </a:xfrm>
          <a:prstGeom prst="rect">
            <a:avLst/>
          </a:prstGeom>
          <a:noFill/>
          <a:ln>
            <a:noFill/>
          </a:ln>
        </p:spPr>
      </p:pic>
      <p:sp>
        <p:nvSpPr>
          <p:cNvPr id="116" name="Google Shape;116;p21"/>
          <p:cNvSpPr txBox="1"/>
          <p:nvPr/>
        </p:nvSpPr>
        <p:spPr>
          <a:xfrm>
            <a:off x="107500" y="4394700"/>
            <a:ext cx="2145300" cy="59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u="sng">
                <a:solidFill>
                  <a:schemeClr val="hlink"/>
                </a:solidFill>
                <a:latin typeface="Proxima Nova"/>
                <a:ea typeface="Proxima Nova"/>
                <a:cs typeface="Proxima Nova"/>
                <a:sym typeface="Proxima Nova"/>
                <a:hlinkClick r:id="rId5"/>
              </a:rPr>
              <a:t>Link to figma</a:t>
            </a:r>
            <a:endParaRPr b="1">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0" name="Shape 120"/>
        <p:cNvGrpSpPr/>
        <p:nvPr/>
      </p:nvGrpSpPr>
      <p:grpSpPr>
        <a:xfrm>
          <a:off x="0" y="0"/>
          <a:ext cx="0" cy="0"/>
          <a:chOff x="0" y="0"/>
          <a:chExt cx="0" cy="0"/>
        </a:xfrm>
      </p:grpSpPr>
      <p:sp>
        <p:nvSpPr>
          <p:cNvPr id="121" name="Google Shape;121;p22"/>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22" name="Google Shape;122;p22"/>
          <p:cNvSpPr txBox="1"/>
          <p:nvPr/>
        </p:nvSpPr>
        <p:spPr>
          <a:xfrm>
            <a:off x="609750" y="18149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roxima Nova"/>
                <a:ea typeface="Proxima Nova"/>
                <a:cs typeface="Proxima Nova"/>
                <a:sym typeface="Proxima Nova"/>
              </a:rPr>
              <a:t>Breaking Down </a:t>
            </a:r>
            <a:endParaRPr sz="35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3500">
                <a:solidFill>
                  <a:srgbClr val="FFFFFF"/>
                </a:solidFill>
                <a:latin typeface="Proxima Nova"/>
                <a:ea typeface="Proxima Nova"/>
                <a:cs typeface="Proxima Nova"/>
                <a:sym typeface="Proxima Nova"/>
              </a:rPr>
              <a:t>“Deals Discovery”</a:t>
            </a:r>
            <a:endParaRPr sz="3500">
              <a:solidFill>
                <a:srgbClr val="FFFFFF"/>
              </a:solidFill>
              <a:latin typeface="Proxima Nova"/>
              <a:ea typeface="Proxima Nova"/>
              <a:cs typeface="Proxima Nova"/>
              <a:sym typeface="Proxima Nova"/>
            </a:endParaRPr>
          </a:p>
        </p:txBody>
      </p:sp>
      <p:pic>
        <p:nvPicPr>
          <p:cNvPr id="123" name="Google Shape;123;p22"/>
          <p:cNvPicPr preferRelativeResize="0"/>
          <p:nvPr/>
        </p:nvPicPr>
        <p:blipFill>
          <a:blip r:embed="rId3">
            <a:alphaModFix/>
          </a:blip>
          <a:stretch>
            <a:fillRect/>
          </a:stretch>
        </p:blipFill>
        <p:spPr>
          <a:xfrm>
            <a:off x="5715000" y="0"/>
            <a:ext cx="3429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p:nvPr/>
        </p:nvSpPr>
        <p:spPr>
          <a:xfrm>
            <a:off x="0" y="0"/>
            <a:ext cx="9144000" cy="15312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3"/>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We must address the 3 main pain points around deal discovery</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130" name="Google Shape;130;p23"/>
          <p:cNvSpPr txBox="1"/>
          <p:nvPr/>
        </p:nvSpPr>
        <p:spPr>
          <a:xfrm>
            <a:off x="560750" y="1894950"/>
            <a:ext cx="82083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Proxima Nova"/>
              <a:buAutoNum type="arabicPeriod"/>
            </a:pPr>
            <a:r>
              <a:rPr lang="en" sz="1600">
                <a:solidFill>
                  <a:schemeClr val="dk1"/>
                </a:solidFill>
                <a:latin typeface="Proxima Nova"/>
                <a:ea typeface="Proxima Nova"/>
                <a:cs typeface="Proxima Nova"/>
                <a:sym typeface="Proxima Nova"/>
              </a:rPr>
              <a:t>I </a:t>
            </a:r>
            <a:r>
              <a:rPr b="1" lang="en" sz="1600">
                <a:solidFill>
                  <a:schemeClr val="dk1"/>
                </a:solidFill>
                <a:latin typeface="Proxima Nova"/>
                <a:ea typeface="Proxima Nova"/>
                <a:cs typeface="Proxima Nova"/>
                <a:sym typeface="Proxima Nova"/>
              </a:rPr>
              <a:t>need to visit the store page</a:t>
            </a:r>
            <a:r>
              <a:rPr lang="en" sz="1600">
                <a:solidFill>
                  <a:schemeClr val="dk1"/>
                </a:solidFill>
                <a:latin typeface="Proxima Nova"/>
                <a:ea typeface="Proxima Nova"/>
                <a:cs typeface="Proxima Nova"/>
                <a:sym typeface="Proxima Nova"/>
              </a:rPr>
              <a:t> to understand a deal</a:t>
            </a:r>
            <a:endParaRPr sz="1600">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AutoNum type="arabicPeriod"/>
            </a:pPr>
            <a:r>
              <a:rPr lang="en" sz="1600">
                <a:solidFill>
                  <a:schemeClr val="dk1"/>
                </a:solidFill>
                <a:latin typeface="Proxima Nova"/>
                <a:ea typeface="Proxima Nova"/>
                <a:cs typeface="Proxima Nova"/>
                <a:sym typeface="Proxima Nova"/>
              </a:rPr>
              <a:t>I have to do </a:t>
            </a:r>
            <a:r>
              <a:rPr b="1" lang="en" sz="1600">
                <a:solidFill>
                  <a:schemeClr val="dk1"/>
                </a:solidFill>
                <a:latin typeface="Proxima Nova"/>
                <a:ea typeface="Proxima Nova"/>
                <a:cs typeface="Proxima Nova"/>
                <a:sym typeface="Proxima Nova"/>
              </a:rPr>
              <a:t>too much thinking and mental math</a:t>
            </a:r>
            <a:r>
              <a:rPr lang="en" sz="1600">
                <a:solidFill>
                  <a:schemeClr val="dk1"/>
                </a:solidFill>
                <a:latin typeface="Proxima Nova"/>
                <a:ea typeface="Proxima Nova"/>
                <a:cs typeface="Proxima Nova"/>
                <a:sym typeface="Proxima Nova"/>
              </a:rPr>
              <a:t> to find the right deal for me</a:t>
            </a:r>
            <a:endParaRPr sz="1600">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AutoNum type="arabicPeriod"/>
            </a:pPr>
            <a:r>
              <a:rPr lang="en" sz="1600">
                <a:solidFill>
                  <a:schemeClr val="dk1"/>
                </a:solidFill>
                <a:latin typeface="Proxima Nova"/>
                <a:ea typeface="Proxima Nova"/>
                <a:cs typeface="Proxima Nova"/>
                <a:sym typeface="Proxima Nova"/>
              </a:rPr>
              <a:t>There are </a:t>
            </a:r>
            <a:r>
              <a:rPr b="1" lang="en" sz="1600">
                <a:solidFill>
                  <a:schemeClr val="dk1"/>
                </a:solidFill>
                <a:latin typeface="Proxima Nova"/>
                <a:ea typeface="Proxima Nova"/>
                <a:cs typeface="Proxima Nova"/>
                <a:sym typeface="Proxima Nova"/>
              </a:rPr>
              <a:t>not any/enough deals that are relevant</a:t>
            </a:r>
            <a:r>
              <a:rPr lang="en" sz="1600">
                <a:solidFill>
                  <a:schemeClr val="dk1"/>
                </a:solidFill>
                <a:latin typeface="Proxima Nova"/>
                <a:ea typeface="Proxima Nova"/>
                <a:cs typeface="Proxima Nova"/>
                <a:sym typeface="Proxima Nova"/>
              </a:rPr>
              <a:t> or meaningful to me</a:t>
            </a:r>
            <a:endParaRPr sz="1900">
              <a:latin typeface="Proxima Nova"/>
              <a:ea typeface="Proxima Nova"/>
              <a:cs typeface="Proxima Nova"/>
              <a:sym typeface="Proxima Nova"/>
            </a:endParaRPr>
          </a:p>
        </p:txBody>
      </p:sp>
      <p:sp>
        <p:nvSpPr>
          <p:cNvPr id="131" name="Google Shape;131;p23"/>
          <p:cNvSpPr txBox="1"/>
          <p:nvPr/>
        </p:nvSpPr>
        <p:spPr>
          <a:xfrm>
            <a:off x="129625" y="4600350"/>
            <a:ext cx="84849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1100">
                <a:solidFill>
                  <a:schemeClr val="dk2"/>
                </a:solidFill>
                <a:latin typeface="Proxima Nova"/>
                <a:ea typeface="Proxima Nova"/>
                <a:cs typeface="Proxima Nova"/>
                <a:sym typeface="Proxima Nova"/>
              </a:rPr>
              <a:t>*Note these pain points are consistent with other research conducted on </a:t>
            </a:r>
            <a:r>
              <a:rPr lang="en" sz="1100" u="sng">
                <a:solidFill>
                  <a:schemeClr val="hlink"/>
                </a:solidFill>
                <a:latin typeface="Proxima Nova"/>
                <a:ea typeface="Proxima Nova"/>
                <a:cs typeface="Proxima Nova"/>
                <a:sym typeface="Proxima Nova"/>
                <a:hlinkClick r:id="rId3"/>
              </a:rPr>
              <a:t>deal seeking,</a:t>
            </a:r>
            <a:r>
              <a:rPr lang="en" sz="1100">
                <a:solidFill>
                  <a:schemeClr val="dk2"/>
                </a:solidFill>
                <a:latin typeface="Proxima Nova"/>
                <a:ea typeface="Proxima Nova"/>
                <a:cs typeface="Proxima Nova"/>
                <a:sym typeface="Proxima Nova"/>
              </a:rPr>
              <a:t> </a:t>
            </a:r>
            <a:r>
              <a:rPr lang="en" sz="1100" u="sng">
                <a:solidFill>
                  <a:schemeClr val="hlink"/>
                </a:solidFill>
                <a:latin typeface="Proxima Nova"/>
                <a:ea typeface="Proxima Nova"/>
                <a:cs typeface="Proxima Nova"/>
                <a:sym typeface="Proxima Nova"/>
                <a:hlinkClick r:id="rId4"/>
              </a:rPr>
              <a:t>item promos and the USI</a:t>
            </a:r>
            <a:endParaRPr baseline="30000" sz="1100">
              <a:solidFill>
                <a:schemeClr val="dk2"/>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37" name="Google Shape;137;p24"/>
          <p:cNvSpPr txBox="1"/>
          <p:nvPr/>
        </p:nvSpPr>
        <p:spPr>
          <a:xfrm>
            <a:off x="378225" y="6797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2000">
                <a:solidFill>
                  <a:schemeClr val="dk1"/>
                </a:solidFill>
                <a:latin typeface="Proxima Nova"/>
                <a:ea typeface="Proxima Nova"/>
                <a:cs typeface="Proxima Nova"/>
                <a:sym typeface="Proxima Nova"/>
              </a:rPr>
              <a:t>We must think about the context;  Cx either v</a:t>
            </a:r>
            <a:r>
              <a:rPr b="1" lang="en" sz="2000">
                <a:solidFill>
                  <a:schemeClr val="dk1"/>
                </a:solidFill>
                <a:latin typeface="Proxima Nova"/>
                <a:ea typeface="Proxima Nova"/>
                <a:cs typeface="Proxima Nova"/>
                <a:sym typeface="Proxima Nova"/>
              </a:rPr>
              <a:t>isit Doordash planning to select their Mx based on the deals available…..</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38" name="Google Shape;138;p24"/>
          <p:cNvSpPr txBox="1"/>
          <p:nvPr/>
        </p:nvSpPr>
        <p:spPr>
          <a:xfrm>
            <a:off x="4691025" y="1423225"/>
            <a:ext cx="3387900" cy="206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sz="1600">
                <a:solidFill>
                  <a:schemeClr val="dk1"/>
                </a:solidFill>
                <a:latin typeface="Proxima Nova"/>
                <a:ea typeface="Proxima Nova"/>
                <a:cs typeface="Proxima Nova"/>
                <a:sym typeface="Proxima Nova"/>
              </a:rPr>
              <a:t>I try to look for deals, say things that are discounted, even if it's just 15, 20 percent. Or even the $5 off of like the 15 or 20, something like that.</a:t>
            </a:r>
            <a:endParaRPr i="1"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39" name="Google Shape;139;p24"/>
          <p:cNvSpPr txBox="1"/>
          <p:nvPr/>
        </p:nvSpPr>
        <p:spPr>
          <a:xfrm>
            <a:off x="7708300" y="24029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40" name="Google Shape;140;p24"/>
          <p:cNvSpPr txBox="1"/>
          <p:nvPr/>
        </p:nvSpPr>
        <p:spPr>
          <a:xfrm>
            <a:off x="4277250" y="8585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